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Bree Serif"/>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Karen Derv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reeSerif-regular.fnt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9-13T13:10:50.949">
    <p:pos x="6000" y="0"/>
    <p:text>This is just a summary of points. Presenter can talk about what is happening in the school and how welcome and inclusion is shown.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8-28T11:18:10.388">
    <p:pos x="6000" y="0"/>
    <p:text>The following slides detail how schools can effect the Learn, Action, Share principles. This suggestions are minimal "top line" points. The Learn/Action/Share booklet (coming mid-Sept) covers these in a lot more detail.
https://schools-ireland.cityofsanctuary.org/resources/learn-action-share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8-28T10:38:07.037">
    <p:pos x="6000" y="0"/>
    <p:text>Please click through to the link on school communications to see our supportive "Share" materials for schools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7529007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7529007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e527aab47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1e527aab472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e527aab47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e527aab47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8b86058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8b86058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e527aab47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1e527aab472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e527aab47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e527aab47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20704e0c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820704e0c5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20704e0c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20704e0c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mention what happens when school wishes to go for the Champion award- will be addressed at the end.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767541b86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767541b86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820704e0c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820704e0c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743625d81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743625d81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20704e0c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820704e0c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e527aab472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e527aab47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43625d81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43625d81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43625d819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743625d81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e527aab47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e527aab47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7e62d57f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7e62d57fc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e62d57fc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7e62d57fc8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820704e0c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820704e0c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445e1d8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445e1d8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527aab47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1e527aab47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527aab4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e527aab4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43625d81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43625d81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3"/>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767266"/>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6"/>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767266"/>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3.xml"/><Relationship Id="rId4" Type="http://schemas.openxmlformats.org/officeDocument/2006/relationships/hyperlink" Target="https://schools-ireland.cityofsanctuary.org/sos-materials" TargetMode="External"/><Relationship Id="rId5" Type="http://schemas.openxmlformats.org/officeDocument/2006/relationships/image" Target="../media/image5.png"/><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hyperlink" Target="https://padlet.com/ashleehally/ardscoil-na-mara-school-of-sanctuary-4twp3albzz97a40p" TargetMode="External"/><Relationship Id="rId5" Type="http://schemas.openxmlformats.org/officeDocument/2006/relationships/hyperlink" Target="https://padlet.com/bernadineenright/our-school-of-sanctuary-b1zrk92um0acqhlo" TargetMode="External"/><Relationship Id="rId6" Type="http://schemas.openxmlformats.org/officeDocument/2006/relationships/hyperlink" Target="https://padlet.com/schoolofsanctuarymcauleyrice/school-of-sanctuary-evidence-portfolio-bunscoil-mcauley-rice-jbk7t4j501t0hski" TargetMode="External"/><Relationship Id="rId7" Type="http://schemas.openxmlformats.org/officeDocument/2006/relationships/hyperlink" Target="https://padlet.com/mariankennedy/st-mary-s-ns-school-of-sanctuary-uitb0d3lclgs9d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dn.cityofsanctuary.org/uploads/sites/168/2023/09/Learn_Action_Share.pdf" TargetMode="External"/><Relationship Id="rId4" Type="http://schemas.openxmlformats.org/officeDocument/2006/relationships/hyperlink" Target="https://schools-ireland.cityofsanctuary.org/become-a-school-of-sanctuary/sosi-charter-pledge-form" TargetMode="External"/><Relationship Id="rId5" Type="http://schemas.openxmlformats.org/officeDocument/2006/relationships/hyperlink" Target="https://schools-ireland.cityofsanctuary.org/" TargetMode="External"/><Relationship Id="rId6"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www.youtube.com/watch?v=pWAPIYc1uPs" TargetMode="Externa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16.png"/><Relationship Id="rId13" Type="http://schemas.openxmlformats.org/officeDocument/2006/relationships/image" Target="../media/image5.png"/><Relationship Id="rId12"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schools-ireland.cityofsanctuary.org/" TargetMode="External"/><Relationship Id="rId4" Type="http://schemas.openxmlformats.org/officeDocument/2006/relationships/hyperlink" Target="https://www.facebook.com/SchoolsofSanctuaryIreland" TargetMode="External"/><Relationship Id="rId9" Type="http://schemas.openxmlformats.org/officeDocument/2006/relationships/image" Target="../media/image19.png"/><Relationship Id="rId5" Type="http://schemas.openxmlformats.org/officeDocument/2006/relationships/hyperlink" Target="https://twitter.com/SofSIreland" TargetMode="External"/><Relationship Id="rId6" Type="http://schemas.openxmlformats.org/officeDocument/2006/relationships/hyperlink" Target="https://www.instagram.com/sos_ireland/" TargetMode="External"/><Relationship Id="rId7" Type="http://schemas.openxmlformats.org/officeDocument/2006/relationships/hyperlink" Target="https://www.linkedin.com/company/schools-of-sanctuary-ireland" TargetMode="External"/><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89883" y="24642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2100">
                <a:solidFill>
                  <a:srgbClr val="8B2055"/>
                </a:solidFill>
                <a:latin typeface="Bree Serif"/>
                <a:ea typeface="Bree Serif"/>
                <a:cs typeface="Bree Serif"/>
                <a:sym typeface="Bree Serif"/>
              </a:rPr>
              <a:t>This presentation is designed as an aid for teachers (or students) who wish to give more information about being a School of Sanctuary to colleagues and students. </a:t>
            </a:r>
            <a:endParaRPr i="1" sz="2100">
              <a:solidFill>
                <a:srgbClr val="8B2055"/>
              </a:solidFill>
              <a:latin typeface="Bree Serif"/>
              <a:ea typeface="Bree Serif"/>
              <a:cs typeface="Bree Serif"/>
              <a:sym typeface="Bree Serif"/>
            </a:endParaRPr>
          </a:p>
          <a:p>
            <a:pPr indent="0" lvl="0" marL="0" rtl="0" algn="ctr">
              <a:spcBef>
                <a:spcPts val="0"/>
              </a:spcBef>
              <a:spcAft>
                <a:spcPts val="0"/>
              </a:spcAft>
              <a:buSzPts val="990"/>
              <a:buNone/>
            </a:pPr>
            <a:r>
              <a:t/>
            </a:r>
            <a:endParaRPr i="1" sz="2100">
              <a:solidFill>
                <a:srgbClr val="8B2055"/>
              </a:solidFill>
              <a:latin typeface="Bree Serif"/>
              <a:ea typeface="Bree Serif"/>
              <a:cs typeface="Bree Serif"/>
              <a:sym typeface="Bree Serif"/>
            </a:endParaRPr>
          </a:p>
          <a:p>
            <a:pPr indent="0" lvl="0" marL="0" rtl="0" algn="ctr">
              <a:spcBef>
                <a:spcPts val="0"/>
              </a:spcBef>
              <a:spcAft>
                <a:spcPts val="0"/>
              </a:spcAft>
              <a:buSzPts val="990"/>
              <a:buNone/>
            </a:pPr>
            <a:r>
              <a:rPr i="1" lang="en" sz="2100">
                <a:solidFill>
                  <a:srgbClr val="8B2055"/>
                </a:solidFill>
                <a:latin typeface="Bree Serif"/>
                <a:ea typeface="Bree Serif"/>
                <a:cs typeface="Bree Serif"/>
                <a:sym typeface="Bree Serif"/>
              </a:rPr>
              <a:t>We encourage presenters to be familiar with the more </a:t>
            </a:r>
            <a:r>
              <a:rPr i="1" lang="en" sz="2100">
                <a:solidFill>
                  <a:srgbClr val="8B2055"/>
                </a:solidFill>
                <a:latin typeface="Bree Serif"/>
                <a:ea typeface="Bree Serif"/>
                <a:cs typeface="Bree Serif"/>
                <a:sym typeface="Bree Serif"/>
              </a:rPr>
              <a:t>detailed</a:t>
            </a:r>
            <a:r>
              <a:rPr i="1" lang="en" sz="2100">
                <a:solidFill>
                  <a:srgbClr val="8B2055"/>
                </a:solidFill>
                <a:latin typeface="Bree Serif"/>
                <a:ea typeface="Bree Serif"/>
                <a:cs typeface="Bree Serif"/>
                <a:sym typeface="Bree Serif"/>
              </a:rPr>
              <a:t> explanation of the Learn, Action, Share principles that is </a:t>
            </a:r>
            <a:r>
              <a:rPr i="1" lang="en" sz="2100">
                <a:solidFill>
                  <a:srgbClr val="8B2055"/>
                </a:solidFill>
                <a:latin typeface="Bree Serif"/>
                <a:ea typeface="Bree Serif"/>
                <a:cs typeface="Bree Serif"/>
                <a:sym typeface="Bree Serif"/>
              </a:rPr>
              <a:t>available</a:t>
            </a:r>
            <a:r>
              <a:rPr i="1" lang="en" sz="2100">
                <a:solidFill>
                  <a:srgbClr val="8B2055"/>
                </a:solidFill>
                <a:latin typeface="Bree Serif"/>
                <a:ea typeface="Bree Serif"/>
                <a:cs typeface="Bree Serif"/>
                <a:sym typeface="Bree Serif"/>
              </a:rPr>
              <a:t> on our website. </a:t>
            </a:r>
            <a:endParaRPr i="1" sz="2100">
              <a:solidFill>
                <a:srgbClr val="8B2055"/>
              </a:solidFill>
              <a:latin typeface="Bree Serif"/>
              <a:ea typeface="Bree Serif"/>
              <a:cs typeface="Bree Serif"/>
              <a:sym typeface="Bree Serif"/>
            </a:endParaRPr>
          </a:p>
          <a:p>
            <a:pPr indent="0" lvl="0" marL="0" rtl="0" algn="ctr">
              <a:spcBef>
                <a:spcPts val="0"/>
              </a:spcBef>
              <a:spcAft>
                <a:spcPts val="0"/>
              </a:spcAft>
              <a:buSzPts val="990"/>
              <a:buNone/>
            </a:pPr>
            <a:r>
              <a:t/>
            </a:r>
            <a:endParaRPr i="1" sz="2100">
              <a:solidFill>
                <a:srgbClr val="8B2055"/>
              </a:solidFill>
              <a:latin typeface="Bree Serif"/>
              <a:ea typeface="Bree Serif"/>
              <a:cs typeface="Bree Serif"/>
              <a:sym typeface="Bree Serif"/>
            </a:endParaRPr>
          </a:p>
          <a:p>
            <a:pPr indent="0" lvl="0" marL="0" rtl="0" algn="ctr">
              <a:spcBef>
                <a:spcPts val="0"/>
              </a:spcBef>
              <a:spcAft>
                <a:spcPts val="0"/>
              </a:spcAft>
              <a:buSzPts val="990"/>
              <a:buNone/>
            </a:pPr>
            <a:r>
              <a:rPr i="1" lang="en" sz="2100">
                <a:solidFill>
                  <a:srgbClr val="8B2055"/>
                </a:solidFill>
                <a:latin typeface="Bree Serif"/>
                <a:ea typeface="Bree Serif"/>
                <a:cs typeface="Bree Serif"/>
                <a:sym typeface="Bree Serif"/>
              </a:rPr>
              <a:t>It is also worth assessing and mentioning/discussing what “sanctuary activities” are already happening in the school </a:t>
            </a:r>
            <a:endParaRPr i="1" sz="2100">
              <a:solidFill>
                <a:srgbClr val="8B2055"/>
              </a:solidFill>
              <a:latin typeface="Bree Serif"/>
              <a:ea typeface="Bree Serif"/>
              <a:cs typeface="Bree Serif"/>
              <a:sym typeface="Bree Serif"/>
            </a:endParaRPr>
          </a:p>
          <a:p>
            <a:pPr indent="0" lvl="0" marL="0" rtl="0" algn="ctr">
              <a:spcBef>
                <a:spcPts val="0"/>
              </a:spcBef>
              <a:spcAft>
                <a:spcPts val="0"/>
              </a:spcAft>
              <a:buSzPts val="990"/>
              <a:buNone/>
            </a:pPr>
            <a:r>
              <a:t/>
            </a:r>
            <a:endParaRPr i="1" sz="2100">
              <a:solidFill>
                <a:srgbClr val="8B2055"/>
              </a:solidFill>
              <a:latin typeface="Bree Serif"/>
              <a:ea typeface="Bree Serif"/>
              <a:cs typeface="Bree Serif"/>
              <a:sym typeface="Bree Serif"/>
            </a:endParaRPr>
          </a:p>
          <a:p>
            <a:pPr indent="0" lvl="0" marL="0" rtl="0" algn="ctr">
              <a:spcBef>
                <a:spcPts val="0"/>
              </a:spcBef>
              <a:spcAft>
                <a:spcPts val="0"/>
              </a:spcAft>
              <a:buSzPts val="990"/>
              <a:buNone/>
            </a:pPr>
            <a:r>
              <a:rPr i="1" lang="en" sz="2100">
                <a:solidFill>
                  <a:srgbClr val="8B2055"/>
                </a:solidFill>
                <a:latin typeface="Bree Serif"/>
                <a:ea typeface="Bree Serif"/>
                <a:cs typeface="Bree Serif"/>
                <a:sym typeface="Bree Serif"/>
              </a:rPr>
              <a:t>Please do not edit this presentation but feel free to copy it and edit your copy for use!</a:t>
            </a:r>
            <a:endParaRPr i="1" sz="2100">
              <a:solidFill>
                <a:srgbClr val="8B2055"/>
              </a:solidFill>
              <a:latin typeface="Bree Serif"/>
              <a:ea typeface="Bree Serif"/>
              <a:cs typeface="Bree Serif"/>
              <a:sym typeface="Bree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23"/>
          <p:cNvGrpSpPr/>
          <p:nvPr/>
        </p:nvGrpSpPr>
        <p:grpSpPr>
          <a:xfrm>
            <a:off x="1732449" y="76200"/>
            <a:ext cx="6006346" cy="5067301"/>
            <a:chOff x="2099923" y="1883"/>
            <a:chExt cx="6269018" cy="6203845"/>
          </a:xfrm>
        </p:grpSpPr>
        <p:sp>
          <p:nvSpPr>
            <p:cNvPr id="139" name="Google Shape;139;p23"/>
            <p:cNvSpPr/>
            <p:nvPr/>
          </p:nvSpPr>
          <p:spPr>
            <a:xfrm>
              <a:off x="2814366" y="716326"/>
              <a:ext cx="4775100" cy="4775100"/>
            </a:xfrm>
            <a:prstGeom prst="blockArc">
              <a:avLst>
                <a:gd fmla="val 10800000" name="adj1"/>
                <a:gd fmla="val 162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23"/>
            <p:cNvSpPr/>
            <p:nvPr/>
          </p:nvSpPr>
          <p:spPr>
            <a:xfrm>
              <a:off x="2814366" y="716326"/>
              <a:ext cx="4775100" cy="4775100"/>
            </a:xfrm>
            <a:prstGeom prst="blockArc">
              <a:avLst>
                <a:gd fmla="val 5400000" name="adj1"/>
                <a:gd fmla="val 108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 name="Google Shape;141;p23"/>
            <p:cNvSpPr/>
            <p:nvPr/>
          </p:nvSpPr>
          <p:spPr>
            <a:xfrm>
              <a:off x="2814366" y="716326"/>
              <a:ext cx="4775100" cy="4775100"/>
            </a:xfrm>
            <a:prstGeom prst="blockArc">
              <a:avLst>
                <a:gd fmla="val 0" name="adj1"/>
                <a:gd fmla="val 54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 name="Google Shape;142;p23"/>
            <p:cNvSpPr/>
            <p:nvPr/>
          </p:nvSpPr>
          <p:spPr>
            <a:xfrm>
              <a:off x="2814366" y="716326"/>
              <a:ext cx="4775100" cy="4775100"/>
            </a:xfrm>
            <a:prstGeom prst="blockArc">
              <a:avLst>
                <a:gd fmla="val 16200000" name="adj1"/>
                <a:gd fmla="val 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 name="Google Shape;143;p23"/>
            <p:cNvSpPr txBox="1"/>
            <p:nvPr/>
          </p:nvSpPr>
          <p:spPr>
            <a:xfrm>
              <a:off x="4424230" y="2326190"/>
              <a:ext cx="1555500" cy="1555500"/>
            </a:xfrm>
            <a:prstGeom prst="rect">
              <a:avLst/>
            </a:prstGeom>
            <a:noFill/>
            <a:ln>
              <a:noFill/>
            </a:ln>
          </p:spPr>
          <p:txBody>
            <a:bodyPr anchorCtr="0" anchor="ctr" bIns="40950" lIns="40950" spcFirstLastPara="1" rIns="40950" wrap="square" tIns="40950">
              <a:noAutofit/>
            </a:bodyPr>
            <a:lstStyle/>
            <a:p>
              <a:pPr indent="0" lvl="0" marL="0" marR="0" rtl="0" algn="ctr">
                <a:lnSpc>
                  <a:spcPct val="90000"/>
                </a:lnSpc>
                <a:spcBef>
                  <a:spcPts val="0"/>
                </a:spcBef>
                <a:spcAft>
                  <a:spcPts val="0"/>
                </a:spcAft>
                <a:buClr>
                  <a:schemeClr val="lt1"/>
                </a:buClr>
                <a:buSzPts val="3200"/>
                <a:buFont typeface="Calibri"/>
                <a:buNone/>
              </a:pPr>
              <a:r>
                <a:rPr lang="en" sz="3200">
                  <a:solidFill>
                    <a:schemeClr val="lt1"/>
                  </a:solidFill>
                  <a:latin typeface="Calibri"/>
                  <a:ea typeface="Calibri"/>
                  <a:cs typeface="Calibri"/>
                  <a:sym typeface="Calibri"/>
                </a:rPr>
                <a:t>Action</a:t>
              </a:r>
              <a:endParaRPr sz="1100"/>
            </a:p>
          </p:txBody>
        </p:sp>
        <p:sp>
          <p:nvSpPr>
            <p:cNvPr id="144" name="Google Shape;144;p23"/>
            <p:cNvSpPr/>
            <p:nvPr/>
          </p:nvSpPr>
          <p:spPr>
            <a:xfrm>
              <a:off x="4432045" y="1883"/>
              <a:ext cx="1539600" cy="1539600"/>
            </a:xfrm>
            <a:prstGeom prst="ellipse">
              <a:avLst/>
            </a:prstGeom>
            <a:solidFill>
              <a:srgbClr val="8B205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23"/>
            <p:cNvSpPr txBox="1"/>
            <p:nvPr/>
          </p:nvSpPr>
          <p:spPr>
            <a:xfrm>
              <a:off x="4583253" y="227549"/>
              <a:ext cx="12372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90000"/>
                </a:lnSpc>
                <a:spcBef>
                  <a:spcPts val="0"/>
                </a:spcBef>
                <a:spcAft>
                  <a:spcPts val="0"/>
                </a:spcAft>
                <a:buClr>
                  <a:schemeClr val="lt1"/>
                </a:buClr>
                <a:buSzPts val="1100"/>
                <a:buFont typeface="Calibri"/>
                <a:buNone/>
              </a:pPr>
              <a:r>
                <a:rPr lang="en" sz="1600">
                  <a:solidFill>
                    <a:schemeClr val="lt1"/>
                  </a:solidFill>
                  <a:latin typeface="Calibri"/>
                  <a:ea typeface="Calibri"/>
                  <a:cs typeface="Calibri"/>
                  <a:sym typeface="Calibri"/>
                </a:rPr>
                <a:t>Events, celebrations, campaigns</a:t>
              </a:r>
              <a:endParaRPr sz="1600"/>
            </a:p>
          </p:txBody>
        </p:sp>
        <p:sp>
          <p:nvSpPr>
            <p:cNvPr id="146" name="Google Shape;146;p23"/>
            <p:cNvSpPr/>
            <p:nvPr/>
          </p:nvSpPr>
          <p:spPr>
            <a:xfrm>
              <a:off x="6764168" y="2334005"/>
              <a:ext cx="1539600" cy="1539600"/>
            </a:xfrm>
            <a:prstGeom prst="ellipse">
              <a:avLst/>
            </a:prstGeom>
            <a:solidFill>
              <a:schemeClr val="accent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7" name="Google Shape;147;p23"/>
            <p:cNvSpPr txBox="1"/>
            <p:nvPr/>
          </p:nvSpPr>
          <p:spPr>
            <a:xfrm>
              <a:off x="6813441" y="2651437"/>
              <a:ext cx="15555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90000"/>
                </a:lnSpc>
                <a:spcBef>
                  <a:spcPts val="0"/>
                </a:spcBef>
                <a:spcAft>
                  <a:spcPts val="0"/>
                </a:spcAft>
                <a:buClr>
                  <a:schemeClr val="lt1"/>
                </a:buClr>
                <a:buSzPts val="1100"/>
                <a:buFont typeface="Calibri"/>
                <a:buNone/>
              </a:pPr>
              <a:r>
                <a:rPr lang="en" sz="1600">
                  <a:solidFill>
                    <a:schemeClr val="lt1"/>
                  </a:solidFill>
                  <a:latin typeface="Calibri"/>
                  <a:ea typeface="Calibri"/>
                  <a:cs typeface="Calibri"/>
                  <a:sym typeface="Calibri"/>
                </a:rPr>
                <a:t>Representative, </a:t>
              </a:r>
              <a:endParaRPr sz="16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100"/>
                <a:buFont typeface="Calibri"/>
                <a:buNone/>
              </a:pPr>
              <a:r>
                <a:rPr lang="en" sz="1600">
                  <a:solidFill>
                    <a:schemeClr val="lt1"/>
                  </a:solidFill>
                  <a:latin typeface="Calibri"/>
                  <a:ea typeface="Calibri"/>
                  <a:cs typeface="Calibri"/>
                  <a:sym typeface="Calibri"/>
                </a:rPr>
                <a:t>inclusive</a:t>
              </a:r>
              <a:endParaRPr sz="16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100"/>
                <a:buFont typeface="Calibri"/>
                <a:buNone/>
              </a:pPr>
              <a:r>
                <a:rPr lang="en" sz="1600">
                  <a:solidFill>
                    <a:schemeClr val="lt1"/>
                  </a:solidFill>
                  <a:latin typeface="Calibri"/>
                  <a:ea typeface="Calibri"/>
                  <a:cs typeface="Calibri"/>
                  <a:sym typeface="Calibri"/>
                </a:rPr>
                <a:t>spaces</a:t>
              </a:r>
              <a:endParaRPr sz="1600">
                <a:solidFill>
                  <a:schemeClr val="lt1"/>
                </a:solidFill>
                <a:latin typeface="Calibri"/>
                <a:ea typeface="Calibri"/>
                <a:cs typeface="Calibri"/>
                <a:sym typeface="Calibri"/>
              </a:endParaRPr>
            </a:p>
          </p:txBody>
        </p:sp>
        <p:sp>
          <p:nvSpPr>
            <p:cNvPr id="148" name="Google Shape;148;p23"/>
            <p:cNvSpPr/>
            <p:nvPr/>
          </p:nvSpPr>
          <p:spPr>
            <a:xfrm>
              <a:off x="4432046" y="4666128"/>
              <a:ext cx="1539600" cy="1539600"/>
            </a:xfrm>
            <a:prstGeom prst="ellipse">
              <a:avLst/>
            </a:prstGeom>
            <a:solidFill>
              <a:srgbClr val="FFC00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9" name="Google Shape;149;p23"/>
            <p:cNvSpPr txBox="1"/>
            <p:nvPr/>
          </p:nvSpPr>
          <p:spPr>
            <a:xfrm>
              <a:off x="4632386" y="4891613"/>
              <a:ext cx="12372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90000"/>
                </a:lnSpc>
                <a:spcBef>
                  <a:spcPts val="0"/>
                </a:spcBef>
                <a:spcAft>
                  <a:spcPts val="0"/>
                </a:spcAft>
                <a:buClr>
                  <a:schemeClr val="lt1"/>
                </a:buClr>
                <a:buSzPts val="1100"/>
                <a:buFont typeface="Calibri"/>
                <a:buNone/>
              </a:pPr>
              <a:r>
                <a:rPr lang="en" sz="1600">
                  <a:solidFill>
                    <a:schemeClr val="lt1"/>
                  </a:solidFill>
                  <a:latin typeface="Calibri"/>
                  <a:ea typeface="Calibri"/>
                  <a:cs typeface="Calibri"/>
                  <a:sym typeface="Calibri"/>
                </a:rPr>
                <a:t>Peer and wrap-around supports </a:t>
              </a:r>
              <a:endParaRPr sz="1600"/>
            </a:p>
          </p:txBody>
        </p:sp>
        <p:sp>
          <p:nvSpPr>
            <p:cNvPr id="150" name="Google Shape;150;p23"/>
            <p:cNvSpPr/>
            <p:nvPr/>
          </p:nvSpPr>
          <p:spPr>
            <a:xfrm>
              <a:off x="2099923" y="2334006"/>
              <a:ext cx="1539600" cy="1539600"/>
            </a:xfrm>
            <a:prstGeom prst="ellipse">
              <a:avLst/>
            </a:prstGeom>
            <a:solidFill>
              <a:srgbClr val="07376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1" name="Google Shape;151;p23"/>
            <p:cNvSpPr txBox="1"/>
            <p:nvPr/>
          </p:nvSpPr>
          <p:spPr>
            <a:xfrm>
              <a:off x="2325414" y="2727604"/>
              <a:ext cx="1088700" cy="1088700"/>
            </a:xfrm>
            <a:prstGeom prst="rect">
              <a:avLst/>
            </a:prstGeom>
            <a:noFill/>
            <a:ln>
              <a:noFill/>
            </a:ln>
          </p:spPr>
          <p:txBody>
            <a:bodyPr anchorCtr="0" anchor="ctr" bIns="14300" lIns="14300" spcFirstLastPara="1" rIns="14300" wrap="square" tIns="14300">
              <a:noAutofit/>
            </a:bodyPr>
            <a:lstStyle/>
            <a:p>
              <a:pPr indent="0" lvl="0" marL="0" rtl="0" algn="ctr">
                <a:lnSpc>
                  <a:spcPct val="9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Language </a:t>
              </a:r>
              <a:r>
                <a:rPr lang="en" sz="1600">
                  <a:solidFill>
                    <a:schemeClr val="lt1"/>
                  </a:solidFill>
                  <a:latin typeface="Calibri"/>
                  <a:ea typeface="Calibri"/>
                  <a:cs typeface="Calibri"/>
                  <a:sym typeface="Calibri"/>
                </a:rPr>
                <a:t>Supports</a:t>
              </a:r>
              <a:endParaRPr sz="1500">
                <a:solidFill>
                  <a:schemeClr val="dk1"/>
                </a:solidFill>
              </a:endParaRPr>
            </a:p>
            <a:p>
              <a:pPr indent="0" lvl="0" marL="0" marR="0" rtl="0" algn="ctr">
                <a:lnSpc>
                  <a:spcPct val="90000"/>
                </a:lnSpc>
                <a:spcBef>
                  <a:spcPts val="0"/>
                </a:spcBef>
                <a:spcAft>
                  <a:spcPts val="0"/>
                </a:spcAft>
                <a:buClr>
                  <a:schemeClr val="lt1"/>
                </a:buClr>
                <a:buSzPts val="1100"/>
                <a:buFont typeface="Calibri"/>
                <a:buNone/>
              </a:pPr>
              <a:r>
                <a:t/>
              </a:r>
              <a:endParaRPr sz="1500"/>
            </a:p>
          </p:txBody>
        </p:sp>
      </p:grpSp>
      <p:pic>
        <p:nvPicPr>
          <p:cNvPr id="152" name="Google Shape;152;p23"/>
          <p:cNvPicPr preferRelativeResize="0"/>
          <p:nvPr/>
        </p:nvPicPr>
        <p:blipFill>
          <a:blip r:embed="rId3">
            <a:alphaModFix/>
          </a:blip>
          <a:stretch>
            <a:fillRect/>
          </a:stretch>
        </p:blipFill>
        <p:spPr>
          <a:xfrm>
            <a:off x="3373327" y="1417174"/>
            <a:ext cx="2608875" cy="239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nvSpPr>
        <p:spPr>
          <a:xfrm>
            <a:off x="1221600" y="1488675"/>
            <a:ext cx="7922400" cy="34203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1400"/>
              </a:spcBef>
              <a:spcAft>
                <a:spcPts val="0"/>
              </a:spcAft>
              <a:buClr>
                <a:srgbClr val="0E5F7B"/>
              </a:buClr>
              <a:buSzPts val="1800"/>
              <a:buFont typeface="Bree Serif"/>
              <a:buChar char="●"/>
            </a:pPr>
            <a:r>
              <a:rPr lang="en" sz="1800">
                <a:solidFill>
                  <a:srgbClr val="0E5F7B"/>
                </a:solidFill>
                <a:highlight>
                  <a:schemeClr val="lt1"/>
                </a:highlight>
                <a:latin typeface="Bree Serif"/>
                <a:ea typeface="Bree Serif"/>
                <a:cs typeface="Bree Serif"/>
                <a:sym typeface="Bree Serif"/>
              </a:rPr>
              <a:t>Facilitate and celebrate the multilingualism and multiculturalism of the student body and their families </a:t>
            </a:r>
            <a:endParaRPr sz="1800">
              <a:solidFill>
                <a:srgbClr val="0E5F7B"/>
              </a:solidFill>
              <a:highlight>
                <a:schemeClr val="lt1"/>
              </a:highlight>
              <a:latin typeface="Bree Serif"/>
              <a:ea typeface="Bree Serif"/>
              <a:cs typeface="Bree Serif"/>
              <a:sym typeface="Bree Serif"/>
            </a:endParaRPr>
          </a:p>
          <a:p>
            <a:pPr indent="-342900" lvl="0" marL="457200" rtl="0" algn="l">
              <a:lnSpc>
                <a:spcPct val="200000"/>
              </a:lnSpc>
              <a:spcBef>
                <a:spcPts val="0"/>
              </a:spcBef>
              <a:spcAft>
                <a:spcPts val="0"/>
              </a:spcAft>
              <a:buClr>
                <a:srgbClr val="0E5F7B"/>
              </a:buClr>
              <a:buSzPts val="1800"/>
              <a:buFont typeface="Bree Serif"/>
              <a:buChar char="●"/>
            </a:pPr>
            <a:r>
              <a:rPr lang="en" sz="1800">
                <a:solidFill>
                  <a:srgbClr val="0E5F7B"/>
                </a:solidFill>
                <a:highlight>
                  <a:schemeClr val="lt1"/>
                </a:highlight>
                <a:latin typeface="Bree Serif"/>
                <a:ea typeface="Bree Serif"/>
                <a:cs typeface="Bree Serif"/>
                <a:sym typeface="Bree Serif"/>
              </a:rPr>
              <a:t>Ensure your school is visually diverse and representative and that school policies and plans reflect the sanctuary ethos</a:t>
            </a:r>
            <a:endParaRPr sz="1800">
              <a:solidFill>
                <a:srgbClr val="0E5F7B"/>
              </a:solidFill>
              <a:highlight>
                <a:schemeClr val="lt1"/>
              </a:highlight>
              <a:latin typeface="Bree Serif"/>
              <a:ea typeface="Bree Serif"/>
              <a:cs typeface="Bree Serif"/>
              <a:sym typeface="Bree Serif"/>
            </a:endParaRPr>
          </a:p>
          <a:p>
            <a:pPr indent="-342900" lvl="0" marL="457200" rtl="0" algn="l">
              <a:lnSpc>
                <a:spcPct val="200000"/>
              </a:lnSpc>
              <a:spcBef>
                <a:spcPts val="0"/>
              </a:spcBef>
              <a:spcAft>
                <a:spcPts val="0"/>
              </a:spcAft>
              <a:buClr>
                <a:srgbClr val="0E5F7B"/>
              </a:buClr>
              <a:buSzPts val="1800"/>
              <a:buFont typeface="Bree Serif"/>
              <a:buChar char="●"/>
            </a:pPr>
            <a:r>
              <a:rPr lang="en" sz="1800">
                <a:solidFill>
                  <a:srgbClr val="0E5F7B"/>
                </a:solidFill>
                <a:highlight>
                  <a:schemeClr val="lt1"/>
                </a:highlight>
                <a:latin typeface="Bree Serif"/>
                <a:ea typeface="Bree Serif"/>
                <a:cs typeface="Bree Serif"/>
                <a:sym typeface="Bree Serif"/>
              </a:rPr>
              <a:t>Ensure student and parent committees are representative and inclusive; hear every voice and point of view</a:t>
            </a:r>
            <a:endParaRPr sz="1800">
              <a:solidFill>
                <a:srgbClr val="0E5F7B"/>
              </a:solidFill>
              <a:highlight>
                <a:schemeClr val="lt1"/>
              </a:highlight>
              <a:latin typeface="Bree Serif"/>
              <a:ea typeface="Bree Serif"/>
              <a:cs typeface="Bree Serif"/>
              <a:sym typeface="Bree Serif"/>
            </a:endParaRPr>
          </a:p>
        </p:txBody>
      </p:sp>
      <p:pic>
        <p:nvPicPr>
          <p:cNvPr id="158" name="Google Shape;158;p24"/>
          <p:cNvPicPr preferRelativeResize="0"/>
          <p:nvPr/>
        </p:nvPicPr>
        <p:blipFill>
          <a:blip r:embed="rId3">
            <a:alphaModFix/>
          </a:blip>
          <a:stretch>
            <a:fillRect/>
          </a:stretch>
        </p:blipFill>
        <p:spPr>
          <a:xfrm>
            <a:off x="6958175" y="-76200"/>
            <a:ext cx="2376300" cy="951350"/>
          </a:xfrm>
          <a:prstGeom prst="rect">
            <a:avLst/>
          </a:prstGeom>
          <a:noFill/>
          <a:ln>
            <a:noFill/>
          </a:ln>
        </p:spPr>
      </p:pic>
      <p:pic>
        <p:nvPicPr>
          <p:cNvPr id="159" name="Google Shape;159;p24"/>
          <p:cNvPicPr preferRelativeResize="0"/>
          <p:nvPr/>
        </p:nvPicPr>
        <p:blipFill>
          <a:blip r:embed="rId4">
            <a:alphaModFix/>
          </a:blip>
          <a:stretch>
            <a:fillRect/>
          </a:stretch>
        </p:blipFill>
        <p:spPr>
          <a:xfrm>
            <a:off x="-152400" y="-228600"/>
            <a:ext cx="1954126" cy="1951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1221600" y="1532175"/>
            <a:ext cx="7922400" cy="33405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1400"/>
              </a:spcBef>
              <a:spcAft>
                <a:spcPts val="0"/>
              </a:spcAft>
              <a:buClr>
                <a:srgbClr val="0E5F7B"/>
              </a:buClr>
              <a:buSzPts val="1800"/>
              <a:buFont typeface="Bree Serif"/>
              <a:buChar char="●"/>
            </a:pPr>
            <a:r>
              <a:rPr lang="en" sz="1800">
                <a:solidFill>
                  <a:srgbClr val="0E5F7B"/>
                </a:solidFill>
                <a:highlight>
                  <a:schemeClr val="lt1"/>
                </a:highlight>
                <a:latin typeface="Bree Serif"/>
                <a:ea typeface="Bree Serif"/>
                <a:cs typeface="Bree Serif"/>
                <a:sym typeface="Bree Serif"/>
              </a:rPr>
              <a:t>Support vulnerable students in their participation in extra-curricular in-school and after-school activities</a:t>
            </a:r>
            <a:endParaRPr sz="1800">
              <a:solidFill>
                <a:srgbClr val="0E5F7B"/>
              </a:solidFill>
              <a:highlight>
                <a:schemeClr val="lt1"/>
              </a:highlight>
              <a:latin typeface="Bree Serif"/>
              <a:ea typeface="Bree Serif"/>
              <a:cs typeface="Bree Serif"/>
              <a:sym typeface="Bree Serif"/>
            </a:endParaRPr>
          </a:p>
          <a:p>
            <a:pPr indent="-342900" lvl="0" marL="457200" rtl="0" algn="l">
              <a:lnSpc>
                <a:spcPct val="200000"/>
              </a:lnSpc>
              <a:spcBef>
                <a:spcPts val="0"/>
              </a:spcBef>
              <a:spcAft>
                <a:spcPts val="0"/>
              </a:spcAft>
              <a:buClr>
                <a:srgbClr val="0E5F7B"/>
              </a:buClr>
              <a:buSzPts val="1800"/>
              <a:buFont typeface="Bree Serif"/>
              <a:buChar char="●"/>
            </a:pPr>
            <a:r>
              <a:rPr lang="en" sz="1800">
                <a:solidFill>
                  <a:srgbClr val="0E5F7B"/>
                </a:solidFill>
                <a:highlight>
                  <a:schemeClr val="lt1"/>
                </a:highlight>
                <a:latin typeface="Bree Serif"/>
                <a:ea typeface="Bree Serif"/>
                <a:cs typeface="Bree Serif"/>
                <a:sym typeface="Bree Serif"/>
              </a:rPr>
              <a:t>Participate in SoSI events and other national schools campaigns, e.g. Wear Red Day</a:t>
            </a:r>
            <a:endParaRPr sz="1800">
              <a:solidFill>
                <a:srgbClr val="0E5F7B"/>
              </a:solidFill>
              <a:highlight>
                <a:schemeClr val="lt1"/>
              </a:highlight>
              <a:latin typeface="Bree Serif"/>
              <a:ea typeface="Bree Serif"/>
              <a:cs typeface="Bree Serif"/>
              <a:sym typeface="Bree Serif"/>
            </a:endParaRPr>
          </a:p>
          <a:p>
            <a:pPr indent="-342900" lvl="0" marL="457200" rtl="0" algn="l">
              <a:lnSpc>
                <a:spcPct val="200000"/>
              </a:lnSpc>
              <a:spcBef>
                <a:spcPts val="0"/>
              </a:spcBef>
              <a:spcAft>
                <a:spcPts val="0"/>
              </a:spcAft>
              <a:buClr>
                <a:srgbClr val="0E5F7B"/>
              </a:buClr>
              <a:buSzPts val="1800"/>
              <a:buFont typeface="Bree Serif"/>
              <a:buChar char="●"/>
            </a:pPr>
            <a:r>
              <a:rPr lang="en" sz="1800">
                <a:solidFill>
                  <a:srgbClr val="0E5F7B"/>
                </a:solidFill>
                <a:highlight>
                  <a:schemeClr val="lt1"/>
                </a:highlight>
                <a:latin typeface="Bree Serif"/>
                <a:ea typeface="Bree Serif"/>
                <a:cs typeface="Bree Serif"/>
                <a:sym typeface="Bree Serif"/>
              </a:rPr>
              <a:t>Where possible, partner with local organisations or charities who help vulnerable families, e.g. shoebox Christmas appeal.</a:t>
            </a:r>
            <a:endParaRPr sz="1800">
              <a:solidFill>
                <a:srgbClr val="0E5F7B"/>
              </a:solidFill>
              <a:highlight>
                <a:schemeClr val="lt1"/>
              </a:highlight>
              <a:latin typeface="Bree Serif"/>
              <a:ea typeface="Bree Serif"/>
              <a:cs typeface="Bree Serif"/>
              <a:sym typeface="Bree Serif"/>
            </a:endParaRPr>
          </a:p>
        </p:txBody>
      </p:sp>
      <p:pic>
        <p:nvPicPr>
          <p:cNvPr id="165" name="Google Shape;165;p25"/>
          <p:cNvPicPr preferRelativeResize="0"/>
          <p:nvPr/>
        </p:nvPicPr>
        <p:blipFill>
          <a:blip r:embed="rId3">
            <a:alphaModFix/>
          </a:blip>
          <a:stretch>
            <a:fillRect/>
          </a:stretch>
        </p:blipFill>
        <p:spPr>
          <a:xfrm>
            <a:off x="6958175" y="-76200"/>
            <a:ext cx="2376300" cy="951350"/>
          </a:xfrm>
          <a:prstGeom prst="rect">
            <a:avLst/>
          </a:prstGeom>
          <a:noFill/>
          <a:ln>
            <a:noFill/>
          </a:ln>
        </p:spPr>
      </p:pic>
      <p:pic>
        <p:nvPicPr>
          <p:cNvPr id="166" name="Google Shape;166;p25"/>
          <p:cNvPicPr preferRelativeResize="0"/>
          <p:nvPr/>
        </p:nvPicPr>
        <p:blipFill>
          <a:blip r:embed="rId4">
            <a:alphaModFix/>
          </a:blip>
          <a:stretch>
            <a:fillRect/>
          </a:stretch>
        </p:blipFill>
        <p:spPr>
          <a:xfrm>
            <a:off x="-152400" y="-228600"/>
            <a:ext cx="1954126" cy="1951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p:nvPr/>
        </p:nvSpPr>
        <p:spPr>
          <a:xfrm>
            <a:off x="2432866" y="593483"/>
            <a:ext cx="4601100" cy="3957000"/>
          </a:xfrm>
          <a:prstGeom prst="blockArc">
            <a:avLst>
              <a:gd fmla="val 10800000" name="adj1"/>
              <a:gd fmla="val 162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26"/>
          <p:cNvSpPr/>
          <p:nvPr/>
        </p:nvSpPr>
        <p:spPr>
          <a:xfrm>
            <a:off x="2432866" y="669683"/>
            <a:ext cx="4601100" cy="3957000"/>
          </a:xfrm>
          <a:prstGeom prst="blockArc">
            <a:avLst>
              <a:gd fmla="val 5400000" name="adj1"/>
              <a:gd fmla="val 108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6"/>
          <p:cNvSpPr/>
          <p:nvPr/>
        </p:nvSpPr>
        <p:spPr>
          <a:xfrm>
            <a:off x="2432866" y="669683"/>
            <a:ext cx="4601100" cy="3957000"/>
          </a:xfrm>
          <a:prstGeom prst="blockArc">
            <a:avLst>
              <a:gd fmla="val 0" name="adj1"/>
              <a:gd fmla="val 54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4" name="Google Shape;174;p26"/>
          <p:cNvSpPr/>
          <p:nvPr/>
        </p:nvSpPr>
        <p:spPr>
          <a:xfrm>
            <a:off x="2432866" y="669683"/>
            <a:ext cx="4601100" cy="3957000"/>
          </a:xfrm>
          <a:prstGeom prst="blockArc">
            <a:avLst>
              <a:gd fmla="val 16200000" name="adj1"/>
              <a:gd fmla="val 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75" name="Google Shape;175;p26"/>
          <p:cNvGrpSpPr/>
          <p:nvPr/>
        </p:nvGrpSpPr>
        <p:grpSpPr>
          <a:xfrm>
            <a:off x="3957771" y="75175"/>
            <a:ext cx="1483405" cy="1275713"/>
            <a:chOff x="4432045" y="1883"/>
            <a:chExt cx="1539600" cy="1539600"/>
          </a:xfrm>
        </p:grpSpPr>
        <p:sp>
          <p:nvSpPr>
            <p:cNvPr id="176" name="Google Shape;176;p26"/>
            <p:cNvSpPr/>
            <p:nvPr/>
          </p:nvSpPr>
          <p:spPr>
            <a:xfrm>
              <a:off x="4432045" y="1883"/>
              <a:ext cx="1539600" cy="1539600"/>
            </a:xfrm>
            <a:prstGeom prst="ellipse">
              <a:avLst/>
            </a:prstGeom>
            <a:solidFill>
              <a:srgbClr val="8B205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7" name="Google Shape;177;p26"/>
            <p:cNvSpPr txBox="1"/>
            <p:nvPr/>
          </p:nvSpPr>
          <p:spPr>
            <a:xfrm>
              <a:off x="4613647" y="281532"/>
              <a:ext cx="10887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90000"/>
                </a:lnSpc>
                <a:spcBef>
                  <a:spcPts val="400"/>
                </a:spcBef>
                <a:spcAft>
                  <a:spcPts val="0"/>
                </a:spcAft>
                <a:buClr>
                  <a:schemeClr val="lt1"/>
                </a:buClr>
                <a:buSzPts val="1200"/>
                <a:buFont typeface="Calibri"/>
                <a:buNone/>
              </a:pPr>
              <a:r>
                <a:rPr lang="en" sz="1600">
                  <a:solidFill>
                    <a:schemeClr val="lt1"/>
                  </a:solidFill>
                  <a:latin typeface="Calibri"/>
                  <a:ea typeface="Calibri"/>
                  <a:cs typeface="Calibri"/>
                  <a:sym typeface="Calibri"/>
                </a:rPr>
                <a:t>Participate</a:t>
              </a:r>
              <a:endParaRPr sz="1600">
                <a:solidFill>
                  <a:schemeClr val="lt1"/>
                </a:solidFill>
                <a:latin typeface="Calibri"/>
                <a:ea typeface="Calibri"/>
                <a:cs typeface="Calibri"/>
                <a:sym typeface="Calibri"/>
              </a:endParaRPr>
            </a:p>
            <a:p>
              <a:pPr indent="0" lvl="0" marL="0" marR="0" rtl="0" algn="ctr">
                <a:lnSpc>
                  <a:spcPct val="90000"/>
                </a:lnSpc>
                <a:spcBef>
                  <a:spcPts val="400"/>
                </a:spcBef>
                <a:spcAft>
                  <a:spcPts val="0"/>
                </a:spcAft>
                <a:buClr>
                  <a:schemeClr val="lt1"/>
                </a:buClr>
                <a:buSzPts val="1200"/>
                <a:buFont typeface="Calibri"/>
                <a:buNone/>
              </a:pPr>
              <a:r>
                <a:rPr lang="en" sz="1600">
                  <a:solidFill>
                    <a:schemeClr val="lt1"/>
                  </a:solidFill>
                  <a:latin typeface="Calibri"/>
                  <a:ea typeface="Calibri"/>
                  <a:cs typeface="Calibri"/>
                  <a:sym typeface="Calibri"/>
                </a:rPr>
                <a:t> in SoSI </a:t>
              </a:r>
              <a:endParaRPr sz="1600">
                <a:solidFill>
                  <a:schemeClr val="lt1"/>
                </a:solidFill>
                <a:latin typeface="Calibri"/>
                <a:ea typeface="Calibri"/>
                <a:cs typeface="Calibri"/>
                <a:sym typeface="Calibri"/>
              </a:endParaRPr>
            </a:p>
            <a:p>
              <a:pPr indent="0" lvl="0" marL="0" marR="0" rtl="0" algn="ctr">
                <a:lnSpc>
                  <a:spcPct val="90000"/>
                </a:lnSpc>
                <a:spcBef>
                  <a:spcPts val="400"/>
                </a:spcBef>
                <a:spcAft>
                  <a:spcPts val="0"/>
                </a:spcAft>
                <a:buClr>
                  <a:schemeClr val="lt1"/>
                </a:buClr>
                <a:buSzPts val="1200"/>
                <a:buFont typeface="Calibri"/>
                <a:buNone/>
              </a:pPr>
              <a:r>
                <a:rPr lang="en" sz="1600">
                  <a:solidFill>
                    <a:schemeClr val="lt1"/>
                  </a:solidFill>
                  <a:latin typeface="Calibri"/>
                  <a:ea typeface="Calibri"/>
                  <a:cs typeface="Calibri"/>
                  <a:sym typeface="Calibri"/>
                </a:rPr>
                <a:t>events</a:t>
              </a:r>
              <a:endParaRPr sz="1600">
                <a:solidFill>
                  <a:schemeClr val="lt1"/>
                </a:solidFill>
                <a:latin typeface="Calibri"/>
                <a:ea typeface="Calibri"/>
                <a:cs typeface="Calibri"/>
                <a:sym typeface="Calibri"/>
              </a:endParaRPr>
            </a:p>
          </p:txBody>
        </p:sp>
      </p:grpSp>
      <p:grpSp>
        <p:nvGrpSpPr>
          <p:cNvPr id="178" name="Google Shape;178;p26"/>
          <p:cNvGrpSpPr/>
          <p:nvPr/>
        </p:nvGrpSpPr>
        <p:grpSpPr>
          <a:xfrm>
            <a:off x="6156298" y="1932822"/>
            <a:ext cx="1483405" cy="1275713"/>
            <a:chOff x="6764168" y="2334005"/>
            <a:chExt cx="1539600" cy="1539600"/>
          </a:xfrm>
        </p:grpSpPr>
        <p:sp>
          <p:nvSpPr>
            <p:cNvPr id="179" name="Google Shape;179;p26"/>
            <p:cNvSpPr/>
            <p:nvPr/>
          </p:nvSpPr>
          <p:spPr>
            <a:xfrm>
              <a:off x="6764168" y="2334005"/>
              <a:ext cx="1539600" cy="1539600"/>
            </a:xfrm>
            <a:prstGeom prst="ellipse">
              <a:avLst/>
            </a:prstGeom>
            <a:solidFill>
              <a:srgbClr val="199FAD"/>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0" name="Google Shape;180;p26"/>
            <p:cNvSpPr txBox="1"/>
            <p:nvPr/>
          </p:nvSpPr>
          <p:spPr>
            <a:xfrm>
              <a:off x="6989659" y="2559496"/>
              <a:ext cx="10887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SoSI is visible in the school building</a:t>
              </a:r>
              <a:endParaRPr sz="1500"/>
            </a:p>
          </p:txBody>
        </p:sp>
      </p:grpSp>
      <p:grpSp>
        <p:nvGrpSpPr>
          <p:cNvPr id="181" name="Google Shape;181;p26"/>
          <p:cNvGrpSpPr/>
          <p:nvPr/>
        </p:nvGrpSpPr>
        <p:grpSpPr>
          <a:xfrm>
            <a:off x="3957772" y="3790470"/>
            <a:ext cx="1483405" cy="1275713"/>
            <a:chOff x="4432046" y="4666128"/>
            <a:chExt cx="1539600" cy="1539600"/>
          </a:xfrm>
        </p:grpSpPr>
        <p:sp>
          <p:nvSpPr>
            <p:cNvPr id="182" name="Google Shape;182;p26"/>
            <p:cNvSpPr/>
            <p:nvPr/>
          </p:nvSpPr>
          <p:spPr>
            <a:xfrm>
              <a:off x="4432046" y="4666128"/>
              <a:ext cx="1539600" cy="1539600"/>
            </a:xfrm>
            <a:prstGeom prst="ellipse">
              <a:avLst/>
            </a:prstGeom>
            <a:solidFill>
              <a:srgbClr val="FFC00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3" name="Google Shape;183;p26"/>
            <p:cNvSpPr txBox="1"/>
            <p:nvPr/>
          </p:nvSpPr>
          <p:spPr>
            <a:xfrm>
              <a:off x="4657537" y="4891619"/>
              <a:ext cx="10887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90000"/>
                </a:lnSpc>
                <a:spcBef>
                  <a:spcPts val="0"/>
                </a:spcBef>
                <a:spcAft>
                  <a:spcPts val="0"/>
                </a:spcAft>
                <a:buClr>
                  <a:schemeClr val="lt1"/>
                </a:buClr>
                <a:buSzPts val="1200"/>
                <a:buFont typeface="Calibri"/>
                <a:buNone/>
              </a:pPr>
              <a:r>
                <a:rPr lang="en" sz="1500">
                  <a:solidFill>
                    <a:schemeClr val="lt1"/>
                  </a:solidFill>
                  <a:latin typeface="Calibri"/>
                  <a:ea typeface="Calibri"/>
                  <a:cs typeface="Calibri"/>
                  <a:sym typeface="Calibri"/>
                </a:rPr>
                <a:t>School Website amd Comms</a:t>
              </a:r>
              <a:endParaRPr/>
            </a:p>
          </p:txBody>
        </p:sp>
      </p:grpSp>
      <p:grpSp>
        <p:nvGrpSpPr>
          <p:cNvPr id="184" name="Google Shape;184;p26"/>
          <p:cNvGrpSpPr/>
          <p:nvPr/>
        </p:nvGrpSpPr>
        <p:grpSpPr>
          <a:xfrm>
            <a:off x="1759154" y="1932823"/>
            <a:ext cx="1670004" cy="1275713"/>
            <a:chOff x="2099923" y="2334006"/>
            <a:chExt cx="1539600" cy="1539600"/>
          </a:xfrm>
        </p:grpSpPr>
        <p:sp>
          <p:nvSpPr>
            <p:cNvPr id="185" name="Google Shape;185;p26"/>
            <p:cNvSpPr/>
            <p:nvPr/>
          </p:nvSpPr>
          <p:spPr>
            <a:xfrm>
              <a:off x="2099923" y="2334006"/>
              <a:ext cx="1539600" cy="1539600"/>
            </a:xfrm>
            <a:prstGeom prst="ellipse">
              <a:avLst/>
            </a:prstGeom>
            <a:solidFill>
              <a:srgbClr val="07376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6" name="Google Shape;186;p26"/>
            <p:cNvSpPr txBox="1"/>
            <p:nvPr/>
          </p:nvSpPr>
          <p:spPr>
            <a:xfrm>
              <a:off x="2317206" y="2559497"/>
              <a:ext cx="1097100" cy="1088700"/>
            </a:xfrm>
            <a:prstGeom prst="rect">
              <a:avLst/>
            </a:prstGeom>
            <a:noFill/>
            <a:ln>
              <a:noFill/>
            </a:ln>
          </p:spPr>
          <p:txBody>
            <a:bodyPr anchorCtr="0" anchor="ctr" bIns="14300" lIns="14300" spcFirstLastPara="1" rIns="14300" wrap="square" tIns="14300">
              <a:noAutofit/>
            </a:bodyPr>
            <a:lstStyle/>
            <a:p>
              <a:pPr indent="0" lvl="0" marL="0" marR="0" rtl="0" algn="ctr">
                <a:lnSpc>
                  <a:spcPct val="9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Collaborating</a:t>
              </a:r>
              <a:endParaRPr sz="1500"/>
            </a:p>
            <a:p>
              <a:pPr indent="0" lvl="0" marL="0" marR="0" rtl="0" algn="ctr">
                <a:lnSpc>
                  <a:spcPct val="90000"/>
                </a:lnSpc>
                <a:spcBef>
                  <a:spcPts val="400"/>
                </a:spcBef>
                <a:spcAft>
                  <a:spcPts val="0"/>
                </a:spcAft>
                <a:buClr>
                  <a:schemeClr val="lt1"/>
                </a:buClr>
                <a:buSzPts val="1200"/>
                <a:buFont typeface="Calibri"/>
                <a:buNone/>
              </a:pPr>
              <a:r>
                <a:rPr lang="en" sz="1600">
                  <a:solidFill>
                    <a:schemeClr val="lt1"/>
                  </a:solidFill>
                  <a:latin typeface="Calibri"/>
                  <a:ea typeface="Calibri"/>
                  <a:cs typeface="Calibri"/>
                  <a:sym typeface="Calibri"/>
                </a:rPr>
                <a:t>with other</a:t>
              </a:r>
              <a:endParaRPr sz="1500"/>
            </a:p>
            <a:p>
              <a:pPr indent="0" lvl="0" marL="0" marR="0" rtl="0" algn="ctr">
                <a:lnSpc>
                  <a:spcPct val="90000"/>
                </a:lnSpc>
                <a:spcBef>
                  <a:spcPts val="400"/>
                </a:spcBef>
                <a:spcAft>
                  <a:spcPts val="0"/>
                </a:spcAft>
                <a:buClr>
                  <a:schemeClr val="lt1"/>
                </a:buClr>
                <a:buSzPts val="1200"/>
                <a:buFont typeface="Calibri"/>
                <a:buNone/>
              </a:pPr>
              <a:r>
                <a:rPr lang="en" sz="1600">
                  <a:solidFill>
                    <a:schemeClr val="lt1"/>
                  </a:solidFill>
                  <a:latin typeface="Calibri"/>
                  <a:ea typeface="Calibri"/>
                  <a:cs typeface="Calibri"/>
                  <a:sym typeface="Calibri"/>
                </a:rPr>
                <a:t>schools</a:t>
              </a:r>
              <a:endParaRPr sz="1500"/>
            </a:p>
          </p:txBody>
        </p:sp>
      </p:grpSp>
      <p:pic>
        <p:nvPicPr>
          <p:cNvPr id="187" name="Google Shape;187;p26"/>
          <p:cNvPicPr preferRelativeResize="0"/>
          <p:nvPr/>
        </p:nvPicPr>
        <p:blipFill>
          <a:blip r:embed="rId3">
            <a:alphaModFix/>
          </a:blip>
          <a:stretch>
            <a:fillRect/>
          </a:stretch>
        </p:blipFill>
        <p:spPr>
          <a:xfrm>
            <a:off x="3432550" y="1477875"/>
            <a:ext cx="2484575" cy="218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idx="1" type="body"/>
          </p:nvPr>
        </p:nvSpPr>
        <p:spPr>
          <a:xfrm>
            <a:off x="963150" y="1768975"/>
            <a:ext cx="7578000" cy="3011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400"/>
              </a:spcBef>
              <a:spcAft>
                <a:spcPts val="0"/>
              </a:spcAft>
              <a:buClr>
                <a:srgbClr val="0E5F7B"/>
              </a:buClr>
              <a:buSzPts val="1800"/>
              <a:buFont typeface="Bree Serif"/>
              <a:buChar char="●"/>
            </a:pPr>
            <a:r>
              <a:rPr lang="en">
                <a:solidFill>
                  <a:srgbClr val="0E5F7B"/>
                </a:solidFill>
                <a:highlight>
                  <a:schemeClr val="lt1"/>
                </a:highlight>
                <a:latin typeface="Bree Serif"/>
                <a:ea typeface="Bree Serif"/>
                <a:cs typeface="Bree Serif"/>
                <a:sym typeface="Bree Serif"/>
              </a:rPr>
              <a:t>Display info about SoS prominently on the school website and in the school building</a:t>
            </a:r>
            <a:endParaRPr>
              <a:solidFill>
                <a:srgbClr val="0E5F7B"/>
              </a:solidFill>
              <a:highlight>
                <a:schemeClr val="lt1"/>
              </a:highlight>
              <a:latin typeface="Bree Serif"/>
              <a:ea typeface="Bree Serif"/>
              <a:cs typeface="Bree Serif"/>
              <a:sym typeface="Bree Serif"/>
            </a:endParaRPr>
          </a:p>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highlight>
                  <a:schemeClr val="lt1"/>
                </a:highlight>
                <a:latin typeface="Bree Serif"/>
                <a:ea typeface="Bree Serif"/>
                <a:cs typeface="Bree Serif"/>
                <a:sym typeface="Bree Serif"/>
              </a:rPr>
              <a:t>Share the message of sanctuary with local or linked schools and in your </a:t>
            </a:r>
            <a:r>
              <a:rPr lang="en" u="sng">
                <a:solidFill>
                  <a:schemeClr val="hlink"/>
                </a:solidFill>
                <a:highlight>
                  <a:schemeClr val="lt1"/>
                </a:highlight>
                <a:latin typeface="Bree Serif"/>
                <a:ea typeface="Bree Serif"/>
                <a:cs typeface="Bree Serif"/>
                <a:sym typeface="Bree Serif"/>
                <a:hlinkClick r:id="rId4"/>
              </a:rPr>
              <a:t>school communications</a:t>
            </a:r>
            <a:endParaRPr>
              <a:solidFill>
                <a:srgbClr val="0E5F7B"/>
              </a:solidFill>
              <a:highlight>
                <a:schemeClr val="lt1"/>
              </a:highlight>
              <a:latin typeface="Bree Serif"/>
              <a:ea typeface="Bree Serif"/>
              <a:cs typeface="Bree Serif"/>
              <a:sym typeface="Bree Serif"/>
            </a:endParaRPr>
          </a:p>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highlight>
                  <a:schemeClr val="lt1"/>
                </a:highlight>
                <a:latin typeface="Bree Serif"/>
                <a:ea typeface="Bree Serif"/>
                <a:cs typeface="Bree Serif"/>
                <a:sym typeface="Bree Serif"/>
              </a:rPr>
              <a:t>Share info about SoSI online or in-person events where possible</a:t>
            </a:r>
            <a:endParaRPr>
              <a:solidFill>
                <a:srgbClr val="0E5F7B"/>
              </a:solidFill>
              <a:highlight>
                <a:schemeClr val="lt1"/>
              </a:highlight>
              <a:latin typeface="Bree Serif"/>
              <a:ea typeface="Bree Serif"/>
              <a:cs typeface="Bree Serif"/>
              <a:sym typeface="Bree Serif"/>
            </a:endParaRPr>
          </a:p>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highlight>
                  <a:schemeClr val="lt1"/>
                </a:highlight>
                <a:latin typeface="Bree Serif"/>
                <a:ea typeface="Bree Serif"/>
                <a:cs typeface="Bree Serif"/>
                <a:sym typeface="Bree Serif"/>
              </a:rPr>
              <a:t>Collaborate with other schools when possible, with teachers and students exchanging ideas about the sanctuary journey</a:t>
            </a:r>
            <a:endParaRPr>
              <a:solidFill>
                <a:srgbClr val="0E5F7B"/>
              </a:solidFill>
              <a:highlight>
                <a:schemeClr val="lt1"/>
              </a:highlight>
              <a:latin typeface="Bree Serif"/>
              <a:ea typeface="Bree Serif"/>
              <a:cs typeface="Bree Serif"/>
              <a:sym typeface="Bree Serif"/>
            </a:endParaRPr>
          </a:p>
        </p:txBody>
      </p:sp>
      <p:pic>
        <p:nvPicPr>
          <p:cNvPr id="193" name="Google Shape;193;p27"/>
          <p:cNvPicPr preferRelativeResize="0"/>
          <p:nvPr/>
        </p:nvPicPr>
        <p:blipFill>
          <a:blip r:embed="rId5">
            <a:alphaModFix/>
          </a:blip>
          <a:stretch>
            <a:fillRect/>
          </a:stretch>
        </p:blipFill>
        <p:spPr>
          <a:xfrm>
            <a:off x="6958175" y="-76200"/>
            <a:ext cx="2376300" cy="951350"/>
          </a:xfrm>
          <a:prstGeom prst="rect">
            <a:avLst/>
          </a:prstGeom>
          <a:noFill/>
          <a:ln>
            <a:noFill/>
          </a:ln>
        </p:spPr>
      </p:pic>
      <p:pic>
        <p:nvPicPr>
          <p:cNvPr id="194" name="Google Shape;194;p27"/>
          <p:cNvPicPr preferRelativeResize="0"/>
          <p:nvPr/>
        </p:nvPicPr>
        <p:blipFill>
          <a:blip r:embed="rId6">
            <a:alphaModFix/>
          </a:blip>
          <a:stretch>
            <a:fillRect/>
          </a:stretch>
        </p:blipFill>
        <p:spPr>
          <a:xfrm>
            <a:off x="-76200" y="-152400"/>
            <a:ext cx="1921375" cy="192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nvSpPr>
        <p:spPr>
          <a:xfrm>
            <a:off x="8097982" y="3235789"/>
            <a:ext cx="914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200" name="Google Shape;200;p28"/>
          <p:cNvSpPr txBox="1"/>
          <p:nvPr/>
        </p:nvSpPr>
        <p:spPr>
          <a:xfrm>
            <a:off x="6388430" y="4164299"/>
            <a:ext cx="561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201" name="Google Shape;201;p28"/>
          <p:cNvSpPr txBox="1"/>
          <p:nvPr/>
        </p:nvSpPr>
        <p:spPr>
          <a:xfrm>
            <a:off x="1928850" y="1333575"/>
            <a:ext cx="5488500" cy="2055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4300">
                <a:solidFill>
                  <a:srgbClr val="660033"/>
                </a:solidFill>
                <a:latin typeface="Bree Serif"/>
                <a:ea typeface="Bree Serif"/>
                <a:cs typeface="Bree Serif"/>
                <a:sym typeface="Bree Serif"/>
              </a:rPr>
              <a:t>How do we build evidence of our journey?</a:t>
            </a:r>
            <a:endParaRPr sz="4300">
              <a:solidFill>
                <a:srgbClr val="660033"/>
              </a:solidFill>
              <a:latin typeface="Bree Serif"/>
              <a:ea typeface="Bree Serif"/>
              <a:cs typeface="Bree Serif"/>
              <a:sym typeface="Bree Serif"/>
            </a:endParaRPr>
          </a:p>
        </p:txBody>
      </p:sp>
      <p:pic>
        <p:nvPicPr>
          <p:cNvPr id="202" name="Google Shape;202;p28"/>
          <p:cNvPicPr preferRelativeResize="0"/>
          <p:nvPr/>
        </p:nvPicPr>
        <p:blipFill>
          <a:blip r:embed="rId3">
            <a:alphaModFix/>
          </a:blip>
          <a:stretch>
            <a:fillRect/>
          </a:stretch>
        </p:blipFill>
        <p:spPr>
          <a:xfrm>
            <a:off x="6958175" y="-76200"/>
            <a:ext cx="2376300" cy="951350"/>
          </a:xfrm>
          <a:prstGeom prst="rect">
            <a:avLst/>
          </a:prstGeom>
          <a:noFill/>
          <a:ln>
            <a:noFill/>
          </a:ln>
        </p:spPr>
      </p:pic>
      <p:sp>
        <p:nvSpPr>
          <p:cNvPr id="203" name="Google Shape;203;p28"/>
          <p:cNvSpPr txBox="1"/>
          <p:nvPr/>
        </p:nvSpPr>
        <p:spPr>
          <a:xfrm>
            <a:off x="1771075" y="3745875"/>
            <a:ext cx="60093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nvSpPr>
        <p:spPr>
          <a:xfrm>
            <a:off x="1046500" y="2571750"/>
            <a:ext cx="7311000" cy="147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1400"/>
              </a:spcBef>
              <a:spcAft>
                <a:spcPts val="0"/>
              </a:spcAft>
              <a:buNone/>
            </a:pPr>
            <a:r>
              <a:t/>
            </a:r>
            <a:endParaRPr sz="2100">
              <a:solidFill>
                <a:srgbClr val="0E5F7B"/>
              </a:solidFill>
              <a:highlight>
                <a:schemeClr val="lt1"/>
              </a:highlight>
              <a:latin typeface="Bree Serif"/>
              <a:ea typeface="Bree Serif"/>
              <a:cs typeface="Bree Serif"/>
              <a:sym typeface="Bree Serif"/>
            </a:endParaRPr>
          </a:p>
          <a:p>
            <a:pPr indent="0" lvl="0" marL="0" rtl="0" algn="l">
              <a:lnSpc>
                <a:spcPct val="200000"/>
              </a:lnSpc>
              <a:spcBef>
                <a:spcPts val="1400"/>
              </a:spcBef>
              <a:spcAft>
                <a:spcPts val="0"/>
              </a:spcAft>
              <a:buNone/>
            </a:pPr>
            <a:r>
              <a:t/>
            </a:r>
            <a:endParaRPr sz="2100">
              <a:solidFill>
                <a:srgbClr val="0E5F7B"/>
              </a:solidFill>
              <a:highlight>
                <a:schemeClr val="lt1"/>
              </a:highlight>
              <a:latin typeface="Bree Serif"/>
              <a:ea typeface="Bree Serif"/>
              <a:cs typeface="Bree Serif"/>
              <a:sym typeface="Bree Serif"/>
            </a:endParaRPr>
          </a:p>
          <a:p>
            <a:pPr indent="0" lvl="0" marL="0" rtl="0" algn="l">
              <a:lnSpc>
                <a:spcPct val="200000"/>
              </a:lnSpc>
              <a:spcBef>
                <a:spcPts val="1400"/>
              </a:spcBef>
              <a:spcAft>
                <a:spcPts val="800"/>
              </a:spcAft>
              <a:buNone/>
            </a:pPr>
            <a:r>
              <a:t/>
            </a:r>
            <a:endParaRPr sz="3000">
              <a:solidFill>
                <a:srgbClr val="0E5F7B"/>
              </a:solidFill>
              <a:highlight>
                <a:schemeClr val="lt1"/>
              </a:highlight>
              <a:latin typeface="Bree Serif"/>
              <a:ea typeface="Bree Serif"/>
              <a:cs typeface="Bree Serif"/>
              <a:sym typeface="Bree Serif"/>
            </a:endParaRPr>
          </a:p>
        </p:txBody>
      </p:sp>
      <p:pic>
        <p:nvPicPr>
          <p:cNvPr id="209" name="Google Shape;209;p29"/>
          <p:cNvPicPr preferRelativeResize="0"/>
          <p:nvPr/>
        </p:nvPicPr>
        <p:blipFill>
          <a:blip r:embed="rId3">
            <a:alphaModFix/>
          </a:blip>
          <a:stretch>
            <a:fillRect/>
          </a:stretch>
        </p:blipFill>
        <p:spPr>
          <a:xfrm>
            <a:off x="6958175" y="-76200"/>
            <a:ext cx="2376300" cy="951350"/>
          </a:xfrm>
          <a:prstGeom prst="rect">
            <a:avLst/>
          </a:prstGeom>
          <a:noFill/>
          <a:ln>
            <a:noFill/>
          </a:ln>
        </p:spPr>
      </p:pic>
      <p:sp>
        <p:nvSpPr>
          <p:cNvPr id="210" name="Google Shape;210;p29"/>
          <p:cNvSpPr txBox="1"/>
          <p:nvPr/>
        </p:nvSpPr>
        <p:spPr>
          <a:xfrm>
            <a:off x="2390700" y="792175"/>
            <a:ext cx="4362600" cy="6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800">
                <a:solidFill>
                  <a:srgbClr val="660033"/>
                </a:solidFill>
                <a:latin typeface="Bree Serif"/>
                <a:ea typeface="Bree Serif"/>
                <a:cs typeface="Bree Serif"/>
                <a:sym typeface="Bree Serif"/>
              </a:rPr>
              <a:t>The Sanctuary Portfolio</a:t>
            </a:r>
            <a:endParaRPr/>
          </a:p>
        </p:txBody>
      </p:sp>
      <p:sp>
        <p:nvSpPr>
          <p:cNvPr id="211" name="Google Shape;211;p29"/>
          <p:cNvSpPr txBox="1"/>
          <p:nvPr/>
        </p:nvSpPr>
        <p:spPr>
          <a:xfrm>
            <a:off x="506400" y="1742950"/>
            <a:ext cx="8131200" cy="2648100"/>
          </a:xfrm>
          <a:prstGeom prst="rect">
            <a:avLst/>
          </a:prstGeom>
          <a:noFill/>
          <a:ln>
            <a:noFill/>
          </a:ln>
        </p:spPr>
        <p:txBody>
          <a:bodyPr anchorCtr="0" anchor="t" bIns="91425" lIns="91425" spcFirstLastPara="1" rIns="91425" wrap="square" tIns="91425">
            <a:noAutofit/>
          </a:bodyPr>
          <a:lstStyle/>
          <a:p>
            <a:pPr indent="-361950" lvl="0" marL="457200" rtl="0" algn="l">
              <a:lnSpc>
                <a:spcPct val="200000"/>
              </a:lnSpc>
              <a:spcBef>
                <a:spcPts val="140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A showcase of the evidence of the school’s Sanctuary journey</a:t>
            </a:r>
            <a:endParaRPr sz="2100">
              <a:solidFill>
                <a:srgbClr val="0E5F7B"/>
              </a:solidFill>
              <a:highlight>
                <a:schemeClr val="lt1"/>
              </a:highlight>
              <a:latin typeface="Bree Serif"/>
              <a:ea typeface="Bree Serif"/>
              <a:cs typeface="Bree Serif"/>
              <a:sym typeface="Bree Serif"/>
            </a:endParaRPr>
          </a:p>
          <a:p>
            <a:pPr indent="-361950" lvl="0" marL="457200" rtl="0" algn="l">
              <a:lnSpc>
                <a:spcPct val="200000"/>
              </a:lnSpc>
              <a:spcBef>
                <a:spcPts val="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Demonstrates </a:t>
            </a:r>
            <a:r>
              <a:rPr i="1" lang="en" sz="2100">
                <a:solidFill>
                  <a:srgbClr val="0E5F7B"/>
                </a:solidFill>
                <a:highlight>
                  <a:schemeClr val="lt1"/>
                </a:highlight>
                <a:latin typeface="Bree Serif"/>
                <a:ea typeface="Bree Serif"/>
                <a:cs typeface="Bree Serif"/>
                <a:sym typeface="Bree Serif"/>
              </a:rPr>
              <a:t>some</a:t>
            </a:r>
            <a:r>
              <a:rPr lang="en" sz="2100">
                <a:solidFill>
                  <a:srgbClr val="0E5F7B"/>
                </a:solidFill>
                <a:highlight>
                  <a:schemeClr val="lt1"/>
                </a:highlight>
                <a:latin typeface="Bree Serif"/>
                <a:ea typeface="Bree Serif"/>
                <a:cs typeface="Bree Serif"/>
                <a:sym typeface="Bree Serif"/>
              </a:rPr>
              <a:t> of the </a:t>
            </a:r>
            <a:r>
              <a:rPr b="1" lang="en" sz="2100">
                <a:solidFill>
                  <a:srgbClr val="0E5F7B"/>
                </a:solidFill>
                <a:highlight>
                  <a:schemeClr val="lt1"/>
                </a:highlight>
                <a:latin typeface="Bree Serif"/>
                <a:ea typeface="Bree Serif"/>
                <a:cs typeface="Bree Serif"/>
                <a:sym typeface="Bree Serif"/>
              </a:rPr>
              <a:t>Learn</a:t>
            </a:r>
            <a:r>
              <a:rPr lang="en" sz="2100">
                <a:solidFill>
                  <a:srgbClr val="0E5F7B"/>
                </a:solidFill>
                <a:highlight>
                  <a:schemeClr val="lt1"/>
                </a:highlight>
                <a:latin typeface="Bree Serif"/>
                <a:ea typeface="Bree Serif"/>
                <a:cs typeface="Bree Serif"/>
                <a:sym typeface="Bree Serif"/>
              </a:rPr>
              <a:t>ing, the </a:t>
            </a:r>
            <a:r>
              <a:rPr b="1" lang="en" sz="2100">
                <a:solidFill>
                  <a:srgbClr val="0E5F7B"/>
                </a:solidFill>
                <a:highlight>
                  <a:schemeClr val="lt1"/>
                </a:highlight>
                <a:latin typeface="Bree Serif"/>
                <a:ea typeface="Bree Serif"/>
                <a:cs typeface="Bree Serif"/>
                <a:sym typeface="Bree Serif"/>
              </a:rPr>
              <a:t>Action</a:t>
            </a:r>
            <a:r>
              <a:rPr lang="en" sz="2100">
                <a:solidFill>
                  <a:srgbClr val="0E5F7B"/>
                </a:solidFill>
                <a:highlight>
                  <a:schemeClr val="lt1"/>
                </a:highlight>
                <a:latin typeface="Bree Serif"/>
                <a:ea typeface="Bree Serif"/>
                <a:cs typeface="Bree Serif"/>
                <a:sym typeface="Bree Serif"/>
              </a:rPr>
              <a:t>s in the school and how the school </a:t>
            </a:r>
            <a:r>
              <a:rPr b="1" lang="en" sz="2100">
                <a:solidFill>
                  <a:srgbClr val="0E5F7B"/>
                </a:solidFill>
                <a:highlight>
                  <a:schemeClr val="lt1"/>
                </a:highlight>
                <a:latin typeface="Bree Serif"/>
                <a:ea typeface="Bree Serif"/>
                <a:cs typeface="Bree Serif"/>
                <a:sym typeface="Bree Serif"/>
              </a:rPr>
              <a:t>Share</a:t>
            </a:r>
            <a:r>
              <a:rPr lang="en" sz="2100">
                <a:solidFill>
                  <a:srgbClr val="0E5F7B"/>
                </a:solidFill>
                <a:highlight>
                  <a:schemeClr val="lt1"/>
                </a:highlight>
                <a:latin typeface="Bree Serif"/>
                <a:ea typeface="Bree Serif"/>
                <a:cs typeface="Bree Serif"/>
                <a:sym typeface="Bree Serif"/>
              </a:rPr>
              <a:t>d its practice</a:t>
            </a:r>
            <a:endParaRPr sz="2100">
              <a:solidFill>
                <a:srgbClr val="0E5F7B"/>
              </a:solidFill>
              <a:highlight>
                <a:schemeClr val="lt1"/>
              </a:highlight>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0"/>
          <p:cNvPicPr preferRelativeResize="0"/>
          <p:nvPr/>
        </p:nvPicPr>
        <p:blipFill>
          <a:blip r:embed="rId3">
            <a:alphaModFix/>
          </a:blip>
          <a:stretch>
            <a:fillRect/>
          </a:stretch>
        </p:blipFill>
        <p:spPr>
          <a:xfrm>
            <a:off x="6958175" y="-76200"/>
            <a:ext cx="2376300" cy="951350"/>
          </a:xfrm>
          <a:prstGeom prst="rect">
            <a:avLst/>
          </a:prstGeom>
          <a:noFill/>
          <a:ln>
            <a:noFill/>
          </a:ln>
        </p:spPr>
      </p:pic>
      <p:sp>
        <p:nvSpPr>
          <p:cNvPr id="217" name="Google Shape;217;p30"/>
          <p:cNvSpPr txBox="1"/>
          <p:nvPr/>
        </p:nvSpPr>
        <p:spPr>
          <a:xfrm>
            <a:off x="2094000" y="587050"/>
            <a:ext cx="4956000" cy="9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900">
                <a:solidFill>
                  <a:srgbClr val="660033"/>
                </a:solidFill>
                <a:latin typeface="Bree Serif"/>
                <a:ea typeface="Bree Serif"/>
                <a:cs typeface="Bree Serif"/>
                <a:sym typeface="Bree Serif"/>
              </a:rPr>
              <a:t>Champion School Portfolios </a:t>
            </a:r>
            <a:endParaRPr sz="19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700"/>
          </a:p>
        </p:txBody>
      </p:sp>
      <p:sp>
        <p:nvSpPr>
          <p:cNvPr id="218" name="Google Shape;218;p30"/>
          <p:cNvSpPr txBox="1"/>
          <p:nvPr/>
        </p:nvSpPr>
        <p:spPr>
          <a:xfrm>
            <a:off x="530700" y="1888625"/>
            <a:ext cx="8082600" cy="30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u="sng">
                <a:solidFill>
                  <a:schemeClr val="hlink"/>
                </a:solidFill>
                <a:latin typeface="Bree Serif"/>
                <a:ea typeface="Bree Serif"/>
                <a:cs typeface="Bree Serif"/>
                <a:sym typeface="Bree Serif"/>
                <a:hlinkClick r:id="rId4"/>
              </a:rPr>
              <a:t>Ardscoil na Mara, Tramore, Co. Waterford (Champion award 2023)</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rPr lang="en" sz="2000" u="sng">
                <a:solidFill>
                  <a:schemeClr val="hlink"/>
                </a:solidFill>
                <a:latin typeface="Bree Serif"/>
                <a:ea typeface="Bree Serif"/>
                <a:cs typeface="Bree Serif"/>
                <a:sym typeface="Bree Serif"/>
                <a:hlinkClick r:id="rId5"/>
              </a:rPr>
              <a:t>Desmond College, Newcastle West, Co. Limerick (Champion 2022)</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rPr lang="en" sz="2000" u="sng">
                <a:solidFill>
                  <a:schemeClr val="hlink"/>
                </a:solidFill>
                <a:latin typeface="Bree Serif"/>
                <a:ea typeface="Bree Serif"/>
                <a:cs typeface="Bree Serif"/>
                <a:sym typeface="Bree Serif"/>
                <a:hlinkClick r:id="rId6"/>
              </a:rPr>
              <a:t>Bunscoil McAuley Rice, Callan, Co. Kilkenny (Champion 2022)</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rPr lang="en" sz="2000" u="sng">
                <a:solidFill>
                  <a:schemeClr val="hlink"/>
                </a:solidFill>
                <a:latin typeface="Bree Serif"/>
                <a:ea typeface="Bree Serif"/>
                <a:cs typeface="Bree Serif"/>
                <a:sym typeface="Bree Serif"/>
                <a:hlinkClick r:id="rId7"/>
              </a:rPr>
              <a:t>St Mary’s National School, Limerick (Champion 2021)</a:t>
            </a:r>
            <a:endParaRPr sz="20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19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19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1900">
              <a:solidFill>
                <a:srgbClr val="0E5F7B"/>
              </a:solidFill>
              <a:latin typeface="Bree Serif"/>
              <a:ea typeface="Bree Serif"/>
              <a:cs typeface="Bree Serif"/>
              <a:sym typeface="Bree Serif"/>
            </a:endParaRPr>
          </a:p>
          <a:p>
            <a:pPr indent="0" lvl="0" marL="0" rtl="0" algn="ctr">
              <a:spcBef>
                <a:spcPts val="0"/>
              </a:spcBef>
              <a:spcAft>
                <a:spcPts val="0"/>
              </a:spcAft>
              <a:buNone/>
            </a:pPr>
            <a:r>
              <a:t/>
            </a:r>
            <a:endParaRPr sz="1900">
              <a:solidFill>
                <a:srgbClr val="0E5F7B"/>
              </a:solidFill>
              <a:latin typeface="Bree Serif"/>
              <a:ea typeface="Bree Serif"/>
              <a:cs typeface="Bree Serif"/>
              <a:sym typeface="Bree Serif"/>
            </a:endParaRPr>
          </a:p>
        </p:txBody>
      </p:sp>
      <p:sp>
        <p:nvSpPr>
          <p:cNvPr id="219" name="Google Shape;219;p30"/>
          <p:cNvSpPr txBox="1"/>
          <p:nvPr/>
        </p:nvSpPr>
        <p:spPr>
          <a:xfrm>
            <a:off x="3732750" y="1153675"/>
            <a:ext cx="14805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ree Serif"/>
                <a:ea typeface="Bree Serif"/>
                <a:cs typeface="Bree Serif"/>
                <a:sym typeface="Bree Serif"/>
              </a:rPr>
              <a:t>(</a:t>
            </a:r>
            <a:r>
              <a:rPr lang="en">
                <a:latin typeface="Bree Serif"/>
                <a:ea typeface="Bree Serif"/>
                <a:cs typeface="Bree Serif"/>
                <a:sym typeface="Bree Serif"/>
              </a:rPr>
              <a:t>Click to view)</a:t>
            </a:r>
            <a:endParaRPr>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nvSpPr>
        <p:spPr>
          <a:xfrm>
            <a:off x="192150" y="1590550"/>
            <a:ext cx="8759700" cy="3420300"/>
          </a:xfrm>
          <a:prstGeom prst="rect">
            <a:avLst/>
          </a:prstGeom>
          <a:noFill/>
          <a:ln>
            <a:noFill/>
          </a:ln>
        </p:spPr>
        <p:txBody>
          <a:bodyPr anchorCtr="0" anchor="t" bIns="91425" lIns="91425" spcFirstLastPara="1" rIns="91425" wrap="square" tIns="91425">
            <a:noAutofit/>
          </a:bodyPr>
          <a:lstStyle/>
          <a:p>
            <a:pPr indent="-361950" lvl="0" marL="457200" rtl="0" algn="l">
              <a:lnSpc>
                <a:spcPct val="200000"/>
              </a:lnSpc>
              <a:spcBef>
                <a:spcPts val="140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W</a:t>
            </a:r>
            <a:r>
              <a:rPr lang="en" sz="2100">
                <a:solidFill>
                  <a:srgbClr val="0E5F7B"/>
                </a:solidFill>
                <a:highlight>
                  <a:schemeClr val="lt1"/>
                </a:highlight>
                <a:latin typeface="Bree Serif"/>
                <a:ea typeface="Bree Serif"/>
                <a:cs typeface="Bree Serif"/>
                <a:sym typeface="Bree Serif"/>
              </a:rPr>
              <a:t>ha</a:t>
            </a:r>
            <a:r>
              <a:rPr lang="en" sz="2100">
                <a:solidFill>
                  <a:srgbClr val="0E5F7B"/>
                </a:solidFill>
                <a:highlight>
                  <a:schemeClr val="lt1"/>
                </a:highlight>
                <a:latin typeface="Bree Serif"/>
                <a:ea typeface="Bree Serif"/>
                <a:cs typeface="Bree Serif"/>
                <a:sym typeface="Bree Serif"/>
              </a:rPr>
              <a:t>t is already happening in your classrooms and school environment? What can we add? How can this fit into school plans and </a:t>
            </a:r>
            <a:r>
              <a:rPr lang="en" sz="2100">
                <a:solidFill>
                  <a:srgbClr val="0E5F7B"/>
                </a:solidFill>
                <a:highlight>
                  <a:schemeClr val="lt1"/>
                </a:highlight>
                <a:latin typeface="Bree Serif"/>
                <a:ea typeface="Bree Serif"/>
                <a:cs typeface="Bree Serif"/>
                <a:sym typeface="Bree Serif"/>
              </a:rPr>
              <a:t>initiatives</a:t>
            </a:r>
            <a:r>
              <a:rPr lang="en" sz="2100">
                <a:solidFill>
                  <a:srgbClr val="0E5F7B"/>
                </a:solidFill>
                <a:highlight>
                  <a:schemeClr val="lt1"/>
                </a:highlight>
                <a:latin typeface="Bree Serif"/>
                <a:ea typeface="Bree Serif"/>
                <a:cs typeface="Bree Serif"/>
                <a:sym typeface="Bree Serif"/>
              </a:rPr>
              <a:t>, e.g. wellbeing?</a:t>
            </a:r>
            <a:endParaRPr sz="2100">
              <a:solidFill>
                <a:srgbClr val="0E5F7B"/>
              </a:solidFill>
              <a:highlight>
                <a:schemeClr val="lt1"/>
              </a:highlight>
              <a:latin typeface="Bree Serif"/>
              <a:ea typeface="Bree Serif"/>
              <a:cs typeface="Bree Serif"/>
              <a:sym typeface="Bree Serif"/>
            </a:endParaRPr>
          </a:p>
          <a:p>
            <a:pPr indent="-361950" lvl="0" marL="457200" rtl="0" algn="l">
              <a:lnSpc>
                <a:spcPct val="200000"/>
              </a:lnSpc>
              <a:spcBef>
                <a:spcPts val="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How do we involve students? Sanctuary committee,  sanctuary club, diversity committee etc. </a:t>
            </a:r>
            <a:endParaRPr sz="2100">
              <a:solidFill>
                <a:srgbClr val="0E5F7B"/>
              </a:solidFill>
              <a:highlight>
                <a:schemeClr val="lt1"/>
              </a:highlight>
              <a:latin typeface="Bree Serif"/>
              <a:ea typeface="Bree Serif"/>
              <a:cs typeface="Bree Serif"/>
              <a:sym typeface="Bree Serif"/>
            </a:endParaRPr>
          </a:p>
        </p:txBody>
      </p:sp>
      <p:pic>
        <p:nvPicPr>
          <p:cNvPr id="225" name="Google Shape;225;p31"/>
          <p:cNvPicPr preferRelativeResize="0"/>
          <p:nvPr/>
        </p:nvPicPr>
        <p:blipFill>
          <a:blip r:embed="rId3">
            <a:alphaModFix/>
          </a:blip>
          <a:stretch>
            <a:fillRect/>
          </a:stretch>
        </p:blipFill>
        <p:spPr>
          <a:xfrm>
            <a:off x="6958175" y="-76200"/>
            <a:ext cx="2376300" cy="951350"/>
          </a:xfrm>
          <a:prstGeom prst="rect">
            <a:avLst/>
          </a:prstGeom>
          <a:noFill/>
          <a:ln>
            <a:noFill/>
          </a:ln>
        </p:spPr>
      </p:pic>
      <p:sp>
        <p:nvSpPr>
          <p:cNvPr id="226" name="Google Shape;226;p31"/>
          <p:cNvSpPr txBox="1"/>
          <p:nvPr/>
        </p:nvSpPr>
        <p:spPr>
          <a:xfrm>
            <a:off x="2035475" y="368175"/>
            <a:ext cx="4922700" cy="9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660033"/>
                </a:solidFill>
                <a:latin typeface="Bree Serif"/>
                <a:ea typeface="Bree Serif"/>
                <a:cs typeface="Bree Serif"/>
                <a:sym typeface="Bree Serif"/>
              </a:rPr>
              <a:t>Getting Started</a:t>
            </a:r>
            <a:endParaRPr sz="2900">
              <a:solidFill>
                <a:srgbClr val="660033"/>
              </a:solidFill>
              <a:latin typeface="Bree Serif"/>
              <a:ea typeface="Bree Serif"/>
              <a:cs typeface="Bree Serif"/>
              <a:sym typeface="Bree Serif"/>
            </a:endParaRPr>
          </a:p>
          <a:p>
            <a:pPr indent="-412750" lvl="0" marL="457200" rtl="0" algn="ctr">
              <a:spcBef>
                <a:spcPts val="0"/>
              </a:spcBef>
              <a:spcAft>
                <a:spcPts val="0"/>
              </a:spcAft>
              <a:buClr>
                <a:srgbClr val="660033"/>
              </a:buClr>
              <a:buSzPts val="2900"/>
              <a:buFont typeface="Bree Serif"/>
              <a:buChar char="-"/>
            </a:pPr>
            <a:r>
              <a:rPr i="1" lang="en" sz="2900">
                <a:solidFill>
                  <a:srgbClr val="660033"/>
                </a:solidFill>
                <a:latin typeface="Bree Serif"/>
                <a:ea typeface="Bree Serif"/>
                <a:cs typeface="Bree Serif"/>
                <a:sym typeface="Bree Serif"/>
              </a:rPr>
              <a:t>Planning Phase-</a:t>
            </a:r>
            <a:endParaRPr i="1" sz="2900">
              <a:solidFill>
                <a:srgbClr val="660033"/>
              </a:solidFill>
              <a:latin typeface="Bree Serif"/>
              <a:ea typeface="Bree Serif"/>
              <a:cs typeface="Bree Serif"/>
              <a:sym typeface="Bree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2"/>
          <p:cNvPicPr preferRelativeResize="0"/>
          <p:nvPr/>
        </p:nvPicPr>
        <p:blipFill rotWithShape="1">
          <a:blip r:embed="rId3">
            <a:alphaModFix/>
          </a:blip>
          <a:srcRect b="4671" l="0" r="0" t="0"/>
          <a:stretch/>
        </p:blipFill>
        <p:spPr>
          <a:xfrm>
            <a:off x="25325" y="7425"/>
            <a:ext cx="889135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6174075" y="0"/>
            <a:ext cx="3036150" cy="1215525"/>
          </a:xfrm>
          <a:prstGeom prst="rect">
            <a:avLst/>
          </a:prstGeom>
          <a:noFill/>
          <a:ln>
            <a:noFill/>
          </a:ln>
        </p:spPr>
      </p:pic>
      <p:pic>
        <p:nvPicPr>
          <p:cNvPr id="66" name="Google Shape;66;p15"/>
          <p:cNvPicPr preferRelativeResize="0"/>
          <p:nvPr/>
        </p:nvPicPr>
        <p:blipFill>
          <a:blip r:embed="rId4">
            <a:alphaModFix/>
          </a:blip>
          <a:stretch>
            <a:fillRect/>
          </a:stretch>
        </p:blipFill>
        <p:spPr>
          <a:xfrm>
            <a:off x="1553976" y="940100"/>
            <a:ext cx="6261523" cy="35221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idx="1" type="body"/>
          </p:nvPr>
        </p:nvSpPr>
        <p:spPr>
          <a:xfrm>
            <a:off x="1139275" y="1609975"/>
            <a:ext cx="7574700" cy="3262500"/>
          </a:xfrm>
          <a:prstGeom prst="rect">
            <a:avLst/>
          </a:prstGeom>
        </p:spPr>
        <p:txBody>
          <a:bodyPr anchorCtr="0" anchor="t" bIns="91425" lIns="91425" spcFirstLastPara="1" rIns="91425" wrap="square" tIns="91425">
            <a:noAutofit/>
          </a:bodyPr>
          <a:lstStyle/>
          <a:p>
            <a:pPr indent="-342900" lvl="0" marL="457200" rtl="0" algn="l">
              <a:spcBef>
                <a:spcPts val="1400"/>
              </a:spcBef>
              <a:spcAft>
                <a:spcPts val="0"/>
              </a:spcAft>
              <a:buClr>
                <a:srgbClr val="0E5F7B"/>
              </a:buClr>
              <a:buSzPts val="1800"/>
              <a:buFont typeface="Bree Serif"/>
              <a:buChar char="●"/>
            </a:pPr>
            <a:r>
              <a:rPr lang="en" u="sng">
                <a:solidFill>
                  <a:schemeClr val="hlink"/>
                </a:solidFill>
                <a:latin typeface="Bree Serif"/>
                <a:ea typeface="Bree Serif"/>
                <a:cs typeface="Bree Serif"/>
                <a:sym typeface="Bree Serif"/>
                <a:hlinkClick r:id="rId3"/>
              </a:rPr>
              <a:t>A DEEPER LOOK AT ‘LEARN ACTION SHARE’</a:t>
            </a:r>
            <a:endParaRPr>
              <a:solidFill>
                <a:srgbClr val="0E5F7B"/>
              </a:solidFill>
              <a:latin typeface="Bree Serif"/>
              <a:ea typeface="Bree Serif"/>
              <a:cs typeface="Bree Serif"/>
              <a:sym typeface="Bree Serif"/>
            </a:endParaRPr>
          </a:p>
          <a:p>
            <a:pPr indent="0" lvl="0" marL="0" rtl="0" algn="l">
              <a:spcBef>
                <a:spcPts val="1400"/>
              </a:spcBef>
              <a:spcAft>
                <a:spcPts val="0"/>
              </a:spcAft>
              <a:buNone/>
            </a:pPr>
            <a:r>
              <a:t/>
            </a:r>
            <a:endParaRPr>
              <a:solidFill>
                <a:srgbClr val="0E5F7B"/>
              </a:solidFill>
              <a:latin typeface="Bree Serif"/>
              <a:ea typeface="Bree Serif"/>
              <a:cs typeface="Bree Serif"/>
              <a:sym typeface="Bree Serif"/>
            </a:endParaRPr>
          </a:p>
          <a:p>
            <a:pPr indent="-342900" lvl="0" marL="457200" rtl="0" algn="l">
              <a:spcBef>
                <a:spcPts val="1400"/>
              </a:spcBef>
              <a:spcAft>
                <a:spcPts val="0"/>
              </a:spcAft>
              <a:buClr>
                <a:srgbClr val="0E5F7B"/>
              </a:buClr>
              <a:buSzPts val="1800"/>
              <a:buFont typeface="Bree Serif"/>
              <a:buChar char="●"/>
            </a:pPr>
            <a:r>
              <a:rPr lang="en" u="sng">
                <a:solidFill>
                  <a:schemeClr val="hlink"/>
                </a:solidFill>
                <a:latin typeface="Bree Serif"/>
                <a:ea typeface="Bree Serif"/>
                <a:cs typeface="Bree Serif"/>
                <a:sym typeface="Bree Serif"/>
                <a:hlinkClick r:id="rId4"/>
              </a:rPr>
              <a:t>SOSI CHARTER &amp; PLEDGE FORM</a:t>
            </a:r>
            <a:endParaRPr>
              <a:solidFill>
                <a:srgbClr val="0E5F7B"/>
              </a:solidFill>
              <a:latin typeface="Bree Serif"/>
              <a:ea typeface="Bree Serif"/>
              <a:cs typeface="Bree Serif"/>
              <a:sym typeface="Bree Serif"/>
            </a:endParaRPr>
          </a:p>
          <a:p>
            <a:pPr indent="0" lvl="0" marL="0" rtl="0" algn="l">
              <a:spcBef>
                <a:spcPts val="1400"/>
              </a:spcBef>
              <a:spcAft>
                <a:spcPts val="0"/>
              </a:spcAft>
              <a:buNone/>
            </a:pPr>
            <a:r>
              <a:t/>
            </a:r>
            <a:endParaRPr>
              <a:solidFill>
                <a:srgbClr val="0E5F7B"/>
              </a:solidFill>
              <a:latin typeface="Bree Serif"/>
              <a:ea typeface="Bree Serif"/>
              <a:cs typeface="Bree Serif"/>
              <a:sym typeface="Bree Serif"/>
            </a:endParaRPr>
          </a:p>
          <a:p>
            <a:pPr indent="-342900" lvl="0" marL="457200" rtl="0" algn="l">
              <a:spcBef>
                <a:spcPts val="1400"/>
              </a:spcBef>
              <a:spcAft>
                <a:spcPts val="0"/>
              </a:spcAft>
              <a:buClr>
                <a:srgbClr val="0E5F7B"/>
              </a:buClr>
              <a:buSzPts val="1800"/>
              <a:buFont typeface="Bree Serif"/>
              <a:buChar char="●"/>
            </a:pPr>
            <a:r>
              <a:rPr lang="en" u="sng">
                <a:solidFill>
                  <a:schemeClr val="hlink"/>
                </a:solidFill>
                <a:latin typeface="Bree Serif"/>
                <a:ea typeface="Bree Serif"/>
                <a:cs typeface="Bree Serif"/>
                <a:sym typeface="Bree Serif"/>
                <a:hlinkClick r:id="rId5"/>
              </a:rPr>
              <a:t>CLASSROOM RESOURCES AND TEACHING AIDS ON THE WEBSITE</a:t>
            </a:r>
            <a:endParaRPr>
              <a:solidFill>
                <a:srgbClr val="0E5F7B"/>
              </a:solidFill>
              <a:latin typeface="Bree Serif"/>
              <a:ea typeface="Bree Serif"/>
              <a:cs typeface="Bree Serif"/>
              <a:sym typeface="Bree Serif"/>
            </a:endParaRPr>
          </a:p>
          <a:p>
            <a:pPr indent="0" lvl="0" marL="457200" rtl="0" algn="l">
              <a:spcBef>
                <a:spcPts val="1400"/>
              </a:spcBef>
              <a:spcAft>
                <a:spcPts val="800"/>
              </a:spcAft>
              <a:buNone/>
            </a:pPr>
            <a:r>
              <a:t/>
            </a:r>
            <a:endParaRPr>
              <a:solidFill>
                <a:srgbClr val="0E5F7B"/>
              </a:solidFill>
              <a:latin typeface="Bree Serif"/>
              <a:ea typeface="Bree Serif"/>
              <a:cs typeface="Bree Serif"/>
              <a:sym typeface="Bree Serif"/>
            </a:endParaRPr>
          </a:p>
        </p:txBody>
      </p:sp>
      <p:pic>
        <p:nvPicPr>
          <p:cNvPr id="237" name="Google Shape;237;p33"/>
          <p:cNvPicPr preferRelativeResize="0"/>
          <p:nvPr/>
        </p:nvPicPr>
        <p:blipFill>
          <a:blip r:embed="rId6">
            <a:alphaModFix/>
          </a:blip>
          <a:stretch>
            <a:fillRect/>
          </a:stretch>
        </p:blipFill>
        <p:spPr>
          <a:xfrm>
            <a:off x="6958175" y="-76200"/>
            <a:ext cx="2376300" cy="951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4"/>
          <p:cNvPicPr preferRelativeResize="0"/>
          <p:nvPr/>
        </p:nvPicPr>
        <p:blipFill rotWithShape="1">
          <a:blip r:embed="rId3">
            <a:alphaModFix/>
          </a:blip>
          <a:srcRect b="0" l="0" r="0" t="5356"/>
          <a:stretch/>
        </p:blipFill>
        <p:spPr>
          <a:xfrm>
            <a:off x="551875" y="0"/>
            <a:ext cx="8060224" cy="5251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nvSpPr>
        <p:spPr>
          <a:xfrm>
            <a:off x="141450" y="987900"/>
            <a:ext cx="8844000" cy="4155600"/>
          </a:xfrm>
          <a:prstGeom prst="rect">
            <a:avLst/>
          </a:prstGeom>
          <a:noFill/>
          <a:ln>
            <a:noFill/>
          </a:ln>
        </p:spPr>
        <p:txBody>
          <a:bodyPr anchorCtr="0" anchor="t" bIns="91425" lIns="91425" spcFirstLastPara="1" rIns="91425" wrap="square" tIns="91425">
            <a:noAutofit/>
          </a:bodyPr>
          <a:lstStyle/>
          <a:p>
            <a:pPr indent="-346075" lvl="0" marL="457200" rtl="0" algn="l">
              <a:lnSpc>
                <a:spcPct val="150000"/>
              </a:lnSpc>
              <a:spcBef>
                <a:spcPts val="0"/>
              </a:spcBef>
              <a:spcAft>
                <a:spcPts val="0"/>
              </a:spcAft>
              <a:buClr>
                <a:srgbClr val="0E5F7B"/>
              </a:buClr>
              <a:buSzPts val="1850"/>
              <a:buFont typeface="Bree Serif"/>
              <a:buChar char="●"/>
            </a:pPr>
            <a:r>
              <a:rPr lang="en" sz="1850">
                <a:solidFill>
                  <a:srgbClr val="0E5F7B"/>
                </a:solidFill>
                <a:latin typeface="Bree Serif"/>
                <a:ea typeface="Bree Serif"/>
                <a:cs typeface="Bree Serif"/>
                <a:sym typeface="Bree Serif"/>
              </a:rPr>
              <a:t>Provides schools with a valuable structure for growth in their own approach to inclusion and equality. </a:t>
            </a:r>
            <a:endParaRPr sz="1850">
              <a:solidFill>
                <a:srgbClr val="0E5F7B"/>
              </a:solidFill>
              <a:latin typeface="Bree Serif"/>
              <a:ea typeface="Bree Serif"/>
              <a:cs typeface="Bree Serif"/>
              <a:sym typeface="Bree Serif"/>
            </a:endParaRPr>
          </a:p>
          <a:p>
            <a:pPr indent="0" lvl="0" marL="457200" rtl="0" algn="l">
              <a:lnSpc>
                <a:spcPct val="100000"/>
              </a:lnSpc>
              <a:spcBef>
                <a:spcPts val="0"/>
              </a:spcBef>
              <a:spcAft>
                <a:spcPts val="0"/>
              </a:spcAft>
              <a:buNone/>
            </a:pPr>
            <a:r>
              <a:t/>
            </a:r>
            <a:endParaRPr sz="1850">
              <a:solidFill>
                <a:srgbClr val="0E5F7B"/>
              </a:solidFill>
              <a:latin typeface="Bree Serif"/>
              <a:ea typeface="Bree Serif"/>
              <a:cs typeface="Bree Serif"/>
              <a:sym typeface="Bree Serif"/>
            </a:endParaRPr>
          </a:p>
          <a:p>
            <a:pPr indent="-346075" lvl="0" marL="457200" rtl="0" algn="l">
              <a:lnSpc>
                <a:spcPct val="150000"/>
              </a:lnSpc>
              <a:spcBef>
                <a:spcPts val="0"/>
              </a:spcBef>
              <a:spcAft>
                <a:spcPts val="0"/>
              </a:spcAft>
              <a:buClr>
                <a:srgbClr val="0E5F7B"/>
              </a:buClr>
              <a:buSzPts val="1850"/>
              <a:buFont typeface="Bree Serif"/>
              <a:buChar char="●"/>
            </a:pPr>
            <a:r>
              <a:rPr lang="en" sz="1850">
                <a:solidFill>
                  <a:srgbClr val="0E5F7B"/>
                </a:solidFill>
                <a:latin typeface="Bree Serif"/>
                <a:ea typeface="Bree Serif"/>
                <a:cs typeface="Bree Serif"/>
                <a:sym typeface="Bree Serif"/>
              </a:rPr>
              <a:t>Schools forge links with a national Sanctuary family of schools throughout Ireland and also join in a network of the many third level institutions, libraries and other community organisations in the Sanctuary movement.</a:t>
            </a:r>
            <a:endParaRPr sz="1850">
              <a:solidFill>
                <a:srgbClr val="0E5F7B"/>
              </a:solidFill>
              <a:latin typeface="Bree Serif"/>
              <a:ea typeface="Bree Serif"/>
              <a:cs typeface="Bree Serif"/>
              <a:sym typeface="Bree Serif"/>
            </a:endParaRPr>
          </a:p>
          <a:p>
            <a:pPr indent="0" lvl="0" marL="457200" rtl="0" algn="l">
              <a:lnSpc>
                <a:spcPct val="150000"/>
              </a:lnSpc>
              <a:spcBef>
                <a:spcPts val="0"/>
              </a:spcBef>
              <a:spcAft>
                <a:spcPts val="0"/>
              </a:spcAft>
              <a:buNone/>
            </a:pPr>
            <a:r>
              <a:t/>
            </a:r>
            <a:endParaRPr sz="1850">
              <a:solidFill>
                <a:srgbClr val="0E5F7B"/>
              </a:solidFill>
              <a:latin typeface="Bree Serif"/>
              <a:ea typeface="Bree Serif"/>
              <a:cs typeface="Bree Serif"/>
              <a:sym typeface="Bree Serif"/>
            </a:endParaRPr>
          </a:p>
          <a:p>
            <a:pPr indent="-346075" lvl="0" marL="457200" rtl="0" algn="l">
              <a:lnSpc>
                <a:spcPct val="150000"/>
              </a:lnSpc>
              <a:spcBef>
                <a:spcPts val="0"/>
              </a:spcBef>
              <a:spcAft>
                <a:spcPts val="0"/>
              </a:spcAft>
              <a:buClr>
                <a:srgbClr val="0E5F7B"/>
              </a:buClr>
              <a:buSzPts val="1850"/>
              <a:buFont typeface="Bree Serif"/>
              <a:buChar char="●"/>
            </a:pPr>
            <a:r>
              <a:rPr lang="en" sz="1850">
                <a:solidFill>
                  <a:srgbClr val="0E5F7B"/>
                </a:solidFill>
                <a:latin typeface="Bree Serif"/>
                <a:ea typeface="Bree Serif"/>
                <a:cs typeface="Bree Serif"/>
                <a:sym typeface="Bree Serif"/>
              </a:rPr>
              <a:t>The Sanctuary journey equips students of all ages to be a strong, confident voice for inclusion, diversity and equality in 21st century Ireland </a:t>
            </a:r>
            <a:endParaRPr b="1" sz="1650">
              <a:solidFill>
                <a:srgbClr val="0E5F7B"/>
              </a:solidFill>
              <a:latin typeface="Bree Serif"/>
              <a:ea typeface="Bree Serif"/>
              <a:cs typeface="Bree Serif"/>
              <a:sym typeface="Bree Serif"/>
            </a:endParaRPr>
          </a:p>
          <a:p>
            <a:pPr indent="0" lvl="0" marL="0" rtl="0" algn="l">
              <a:lnSpc>
                <a:spcPct val="150000"/>
              </a:lnSpc>
              <a:spcBef>
                <a:spcPts val="0"/>
              </a:spcBef>
              <a:spcAft>
                <a:spcPts val="0"/>
              </a:spcAft>
              <a:buNone/>
            </a:pPr>
            <a:r>
              <a:t/>
            </a:r>
            <a:endParaRPr sz="1700">
              <a:solidFill>
                <a:srgbClr val="0E5F7B"/>
              </a:solidFill>
              <a:latin typeface="Bree Serif"/>
              <a:ea typeface="Bree Serif"/>
              <a:cs typeface="Bree Serif"/>
              <a:sym typeface="Bree Serif"/>
            </a:endParaRPr>
          </a:p>
        </p:txBody>
      </p:sp>
      <p:pic>
        <p:nvPicPr>
          <p:cNvPr id="248" name="Google Shape;248;p35"/>
          <p:cNvPicPr preferRelativeResize="0"/>
          <p:nvPr/>
        </p:nvPicPr>
        <p:blipFill>
          <a:blip r:embed="rId3">
            <a:alphaModFix/>
          </a:blip>
          <a:stretch>
            <a:fillRect/>
          </a:stretch>
        </p:blipFill>
        <p:spPr>
          <a:xfrm>
            <a:off x="6958175" y="-152400"/>
            <a:ext cx="2376300" cy="951350"/>
          </a:xfrm>
          <a:prstGeom prst="rect">
            <a:avLst/>
          </a:prstGeom>
          <a:noFill/>
          <a:ln>
            <a:noFill/>
          </a:ln>
        </p:spPr>
      </p:pic>
      <p:sp>
        <p:nvSpPr>
          <p:cNvPr id="249" name="Google Shape;249;p35"/>
          <p:cNvSpPr txBox="1"/>
          <p:nvPr/>
        </p:nvSpPr>
        <p:spPr>
          <a:xfrm>
            <a:off x="3000375" y="191950"/>
            <a:ext cx="3606600" cy="5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600">
                <a:solidFill>
                  <a:srgbClr val="660033"/>
                </a:solidFill>
                <a:latin typeface="Bree Serif"/>
                <a:ea typeface="Bree Serif"/>
                <a:cs typeface="Bree Serif"/>
                <a:sym typeface="Bree Serif"/>
              </a:rPr>
              <a:t>Benefits for Schools</a:t>
            </a:r>
            <a:endParaRPr sz="2600">
              <a:solidFill>
                <a:srgbClr val="660033"/>
              </a:solidFill>
              <a:latin typeface="Bree Serif"/>
              <a:ea typeface="Bree Serif"/>
              <a:cs typeface="Bree Serif"/>
              <a:sym typeface="Bree Serif"/>
            </a:endParaRPr>
          </a:p>
          <a:p>
            <a:pPr indent="0" lvl="0" marL="0" rtl="0" algn="l">
              <a:spcBef>
                <a:spcPts val="0"/>
              </a:spcBef>
              <a:spcAft>
                <a:spcPts val="0"/>
              </a:spcAft>
              <a:buNone/>
            </a:pPr>
            <a:r>
              <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VIDEO PRODUCED BY FREDDIE GREENALL&#10;On Friday February 3rd, 2023, Schools of Sanctuary Ireland hosted 13 schools from across the country for a special ceremony in Technological University Dublin, Grangegorman.&#10;The schools were presented with their “Champion School of Sanctuary” awards by the Minister for Children, Equality, Disability, Integration and Youth, Roderic O’Gorman and by the Lord Mayor of Dublin, Caroline Conroy.&#10;&#10;7 primary schools received the award on the day: &#10;Blarney St CBS Cork City&#10;Bunscoil Loreto Gorey, Co Wexford&#10;Bunscoil McAuley Rice Callan, Co Kilkenny&#10;Kilrane National School Rosslare, Co Wexford&#10;Scoil Bhríde Shantalla Galway City&#10;St John the Baptist BNS Limerick City&#10;St Mary’s National School Limerick City&#10;&#10;6 post-primary schools also received the same award: &#10;Creagh College Gorey, Co Wexford&#10;Desmond College Newcastle West, Co Limerick&#10;Largy College Clones, Co Monaghan&#10;Mount Sion CBS Waterford City&#10;North Presentation Secondary School Cork City&#10;Stepaside Educate Together Secondary, Co Dublin.&#10;&#10;Event guest speaker: Ola Majekodunmi&#10;Event MCs: Raneem Abubakr and Philip McKinley&#10;&#10;Founded in 2019, Schools of Sanctuary Ireland is a holistic whole- school programme for all schools in Ireland. The awarding of the Champion status is an official recognition and attests to how these schools have worked to symbolise and realise an inclusive, welcoming and safe space for all pupils and their families, especially newcomers who come from refugee and migrant communities and other ethnic minorities, including the Traveller and Roma community." id="254" name="Google Shape;254;p36" title="Schools Of Sanctuary Ireland Awards Ceremony February 2023 (with subtitles)">
            <a:hlinkClick r:id="rId3"/>
          </p:cNvPr>
          <p:cNvPicPr preferRelativeResize="0"/>
          <p:nvPr/>
        </p:nvPicPr>
        <p:blipFill>
          <a:blip r:embed="rId4">
            <a:alphaModFix/>
          </a:blip>
          <a:stretch>
            <a:fillRect/>
          </a:stretch>
        </p:blipFill>
        <p:spPr>
          <a:xfrm>
            <a:off x="304800" y="152400"/>
            <a:ext cx="8571675" cy="482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idx="1" type="body"/>
          </p:nvPr>
        </p:nvSpPr>
        <p:spPr>
          <a:xfrm>
            <a:off x="26865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r>
              <a:rPr lang="en" u="sng">
                <a:solidFill>
                  <a:schemeClr val="hlink"/>
                </a:solidFill>
                <a:hlinkClick r:id="rId3"/>
              </a:rPr>
              <a:t>https://schools-ireland.cityofsanctuary.org/</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r>
              <a:rPr lang="en" sz="1600" u="sng">
                <a:solidFill>
                  <a:schemeClr val="hlink"/>
                </a:solidFill>
                <a:hlinkClick r:id="rId4"/>
              </a:rPr>
              <a:t>SchoolsofSanctuaryIreland</a:t>
            </a:r>
            <a:r>
              <a:rPr lang="en" sz="1600"/>
              <a:t>                           </a:t>
            </a:r>
            <a:r>
              <a:rPr lang="en" sz="1600" u="sng">
                <a:solidFill>
                  <a:schemeClr val="hlink"/>
                </a:solidFill>
                <a:hlinkClick r:id="rId5"/>
              </a:rPr>
              <a:t>SofSIreland</a:t>
            </a:r>
            <a:endParaRPr sz="1600"/>
          </a:p>
          <a:p>
            <a:pPr indent="0" lvl="0" marL="0" rtl="0" algn="l">
              <a:spcBef>
                <a:spcPts val="1200"/>
              </a:spcBef>
              <a:spcAft>
                <a:spcPts val="0"/>
              </a:spcAft>
              <a:buNone/>
            </a:pPr>
            <a:r>
              <a:rPr lang="en"/>
              <a:t>     </a:t>
            </a:r>
            <a:endParaRPr/>
          </a:p>
          <a:p>
            <a:pPr indent="0" lvl="0" marL="0" rtl="0" algn="l">
              <a:spcBef>
                <a:spcPts val="1200"/>
              </a:spcBef>
              <a:spcAft>
                <a:spcPts val="0"/>
              </a:spcAft>
              <a:buNone/>
            </a:pPr>
            <a:r>
              <a:rPr lang="en"/>
              <a:t>                   </a:t>
            </a:r>
            <a:r>
              <a:rPr lang="en" u="sng">
                <a:solidFill>
                  <a:schemeClr val="hlink"/>
                </a:solidFill>
                <a:hlinkClick r:id="rId6"/>
              </a:rPr>
              <a:t>sos_ireland</a:t>
            </a:r>
            <a:r>
              <a:rPr lang="en"/>
              <a:t>   </a:t>
            </a:r>
            <a:r>
              <a:rPr lang="en"/>
              <a:t>                                        </a:t>
            </a:r>
            <a:r>
              <a:rPr lang="en" u="sng">
                <a:solidFill>
                  <a:schemeClr val="hlink"/>
                </a:solidFill>
                <a:hlinkClick r:id="rId7"/>
              </a:rPr>
              <a:t>schools-of-sanctuary-ireland</a:t>
            </a:r>
            <a:endParaRPr/>
          </a:p>
          <a:p>
            <a:pPr indent="0" lvl="0" marL="0" rtl="0" algn="l">
              <a:spcBef>
                <a:spcPts val="1200"/>
              </a:spcBef>
              <a:spcAft>
                <a:spcPts val="1200"/>
              </a:spcAft>
              <a:buNone/>
            </a:pPr>
            <a:r>
              <a:rPr lang="en"/>
              <a:t>                    </a:t>
            </a:r>
            <a:r>
              <a:rPr lang="en"/>
              <a:t>                                       </a:t>
            </a:r>
            <a:endParaRPr/>
          </a:p>
        </p:txBody>
      </p:sp>
      <p:pic>
        <p:nvPicPr>
          <p:cNvPr id="260" name="Google Shape;260;p37"/>
          <p:cNvPicPr preferRelativeResize="0"/>
          <p:nvPr/>
        </p:nvPicPr>
        <p:blipFill>
          <a:blip r:embed="rId8">
            <a:alphaModFix/>
          </a:blip>
          <a:stretch>
            <a:fillRect/>
          </a:stretch>
        </p:blipFill>
        <p:spPr>
          <a:xfrm>
            <a:off x="905836" y="1010824"/>
            <a:ext cx="471975" cy="471975"/>
          </a:xfrm>
          <a:prstGeom prst="rect">
            <a:avLst/>
          </a:prstGeom>
          <a:noFill/>
          <a:ln>
            <a:noFill/>
          </a:ln>
        </p:spPr>
      </p:pic>
      <p:pic>
        <p:nvPicPr>
          <p:cNvPr id="261" name="Google Shape;261;p37"/>
          <p:cNvPicPr preferRelativeResize="0"/>
          <p:nvPr/>
        </p:nvPicPr>
        <p:blipFill>
          <a:blip r:embed="rId9">
            <a:alphaModFix/>
          </a:blip>
          <a:stretch>
            <a:fillRect/>
          </a:stretch>
        </p:blipFill>
        <p:spPr>
          <a:xfrm>
            <a:off x="905823" y="2494988"/>
            <a:ext cx="471975" cy="471994"/>
          </a:xfrm>
          <a:prstGeom prst="rect">
            <a:avLst/>
          </a:prstGeom>
          <a:noFill/>
          <a:ln>
            <a:noFill/>
          </a:ln>
        </p:spPr>
      </p:pic>
      <p:pic>
        <p:nvPicPr>
          <p:cNvPr id="262" name="Google Shape;262;p37"/>
          <p:cNvPicPr preferRelativeResize="0"/>
          <p:nvPr/>
        </p:nvPicPr>
        <p:blipFill>
          <a:blip r:embed="rId10">
            <a:alphaModFix/>
          </a:blip>
          <a:stretch>
            <a:fillRect/>
          </a:stretch>
        </p:blipFill>
        <p:spPr>
          <a:xfrm>
            <a:off x="4870575" y="2483050"/>
            <a:ext cx="522350" cy="522327"/>
          </a:xfrm>
          <a:prstGeom prst="rect">
            <a:avLst/>
          </a:prstGeom>
          <a:noFill/>
          <a:ln>
            <a:noFill/>
          </a:ln>
        </p:spPr>
      </p:pic>
      <p:pic>
        <p:nvPicPr>
          <p:cNvPr id="263" name="Google Shape;263;p37"/>
          <p:cNvPicPr preferRelativeResize="0"/>
          <p:nvPr/>
        </p:nvPicPr>
        <p:blipFill>
          <a:blip r:embed="rId11">
            <a:alphaModFix/>
          </a:blip>
          <a:stretch>
            <a:fillRect/>
          </a:stretch>
        </p:blipFill>
        <p:spPr>
          <a:xfrm>
            <a:off x="890523" y="3369574"/>
            <a:ext cx="572725" cy="572748"/>
          </a:xfrm>
          <a:prstGeom prst="rect">
            <a:avLst/>
          </a:prstGeom>
          <a:noFill/>
          <a:ln>
            <a:noFill/>
          </a:ln>
        </p:spPr>
      </p:pic>
      <p:pic>
        <p:nvPicPr>
          <p:cNvPr id="264" name="Google Shape;264;p37"/>
          <p:cNvPicPr preferRelativeResize="0"/>
          <p:nvPr/>
        </p:nvPicPr>
        <p:blipFill>
          <a:blip r:embed="rId12">
            <a:alphaModFix/>
          </a:blip>
          <a:stretch>
            <a:fillRect/>
          </a:stretch>
        </p:blipFill>
        <p:spPr>
          <a:xfrm>
            <a:off x="4870575" y="3377825"/>
            <a:ext cx="522350" cy="522327"/>
          </a:xfrm>
          <a:prstGeom prst="rect">
            <a:avLst/>
          </a:prstGeom>
          <a:noFill/>
          <a:ln>
            <a:noFill/>
          </a:ln>
        </p:spPr>
      </p:pic>
      <p:pic>
        <p:nvPicPr>
          <p:cNvPr id="265" name="Google Shape;265;p37"/>
          <p:cNvPicPr preferRelativeResize="0"/>
          <p:nvPr/>
        </p:nvPicPr>
        <p:blipFill>
          <a:blip r:embed="rId13">
            <a:alphaModFix/>
          </a:blip>
          <a:stretch>
            <a:fillRect/>
          </a:stretch>
        </p:blipFill>
        <p:spPr>
          <a:xfrm>
            <a:off x="6958175" y="-76200"/>
            <a:ext cx="2376300" cy="95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nvSpPr>
        <p:spPr>
          <a:xfrm>
            <a:off x="1947298" y="743450"/>
            <a:ext cx="5233800" cy="45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500">
                <a:solidFill>
                  <a:srgbClr val="660033"/>
                </a:solidFill>
                <a:latin typeface="Bree Serif"/>
                <a:ea typeface="Bree Serif"/>
                <a:cs typeface="Bree Serif"/>
                <a:sym typeface="Bree Serif"/>
              </a:rPr>
              <a:t>About</a:t>
            </a:r>
            <a:r>
              <a:rPr i="0" lang="en" sz="2500" u="none" cap="none" strike="noStrike">
                <a:solidFill>
                  <a:srgbClr val="660033"/>
                </a:solidFill>
                <a:latin typeface="Bree Serif"/>
                <a:ea typeface="Bree Serif"/>
                <a:cs typeface="Bree Serif"/>
                <a:sym typeface="Bree Serif"/>
              </a:rPr>
              <a:t> Schools of Sanctuary Ireland</a:t>
            </a:r>
            <a:endParaRPr sz="2500">
              <a:solidFill>
                <a:srgbClr val="660033"/>
              </a:solidFill>
              <a:latin typeface="Bree Serif"/>
              <a:ea typeface="Bree Serif"/>
              <a:cs typeface="Bree Serif"/>
              <a:sym typeface="Bree Serif"/>
            </a:endParaRPr>
          </a:p>
        </p:txBody>
      </p:sp>
      <p:sp>
        <p:nvSpPr>
          <p:cNvPr id="72" name="Google Shape;72;p16"/>
          <p:cNvSpPr txBox="1"/>
          <p:nvPr/>
        </p:nvSpPr>
        <p:spPr>
          <a:xfrm>
            <a:off x="398545" y="1558300"/>
            <a:ext cx="8346900" cy="3147600"/>
          </a:xfrm>
          <a:prstGeom prst="rect">
            <a:avLst/>
          </a:prstGeom>
          <a:noFill/>
          <a:ln>
            <a:noFill/>
          </a:ln>
        </p:spPr>
        <p:txBody>
          <a:bodyPr anchorCtr="0" anchor="t" bIns="34275" lIns="68575" spcFirstLastPara="1" rIns="68575" wrap="square" tIns="34275">
            <a:spAutoFit/>
          </a:bodyPr>
          <a:lstStyle/>
          <a:p>
            <a:pPr indent="-355600" lvl="0" marL="457200" marR="0" rtl="0" algn="l">
              <a:spcBef>
                <a:spcPts val="0"/>
              </a:spcBef>
              <a:spcAft>
                <a:spcPts val="0"/>
              </a:spcAft>
              <a:buClr>
                <a:srgbClr val="0E5F7B"/>
              </a:buClr>
              <a:buSzPts val="2000"/>
              <a:buFont typeface="Bree Serif"/>
              <a:buChar char="●"/>
            </a:pPr>
            <a:r>
              <a:rPr lang="en" sz="2000">
                <a:solidFill>
                  <a:srgbClr val="0E5F7B"/>
                </a:solidFill>
                <a:latin typeface="Bree Serif"/>
                <a:ea typeface="Bree Serif"/>
                <a:cs typeface="Bree Serif"/>
                <a:sym typeface="Bree Serif"/>
              </a:rPr>
              <a:t>A national </a:t>
            </a:r>
            <a:r>
              <a:rPr lang="en" sz="2000">
                <a:solidFill>
                  <a:srgbClr val="0E5F7B"/>
                </a:solidFill>
                <a:latin typeface="Bree Serif"/>
                <a:ea typeface="Bree Serif"/>
                <a:cs typeface="Bree Serif"/>
                <a:sym typeface="Bree Serif"/>
              </a:rPr>
              <a:t>organisation</a:t>
            </a:r>
            <a:r>
              <a:rPr lang="en" sz="2000">
                <a:solidFill>
                  <a:srgbClr val="0E5F7B"/>
                </a:solidFill>
                <a:latin typeface="Bree Serif"/>
                <a:ea typeface="Bree Serif"/>
                <a:cs typeface="Bree Serif"/>
                <a:sym typeface="Bree Serif"/>
              </a:rPr>
              <a:t> that supports schools in Ireland to </a:t>
            </a:r>
            <a:r>
              <a:rPr lang="en" sz="2000">
                <a:solidFill>
                  <a:srgbClr val="0E5F7B"/>
                </a:solidFill>
                <a:latin typeface="Bree Serif"/>
                <a:ea typeface="Bree Serif"/>
                <a:cs typeface="Bree Serif"/>
                <a:sym typeface="Bree Serif"/>
              </a:rPr>
              <a:t>promote</a:t>
            </a:r>
            <a:r>
              <a:rPr lang="en" sz="2000">
                <a:solidFill>
                  <a:srgbClr val="0E5F7B"/>
                </a:solidFill>
                <a:latin typeface="Bree Serif"/>
                <a:ea typeface="Bree Serif"/>
                <a:cs typeface="Bree Serif"/>
                <a:sym typeface="Bree Serif"/>
              </a:rPr>
              <a:t> a culture of understanding, welcome, safety and  inclusion for those seeking sanctuary in their communities (especially refugees)</a:t>
            </a:r>
            <a:endParaRPr sz="2000">
              <a:solidFill>
                <a:srgbClr val="0E5F7B"/>
              </a:solidFill>
              <a:latin typeface="Bree Serif"/>
              <a:ea typeface="Bree Serif"/>
              <a:cs typeface="Bree Serif"/>
              <a:sym typeface="Bree Serif"/>
            </a:endParaRPr>
          </a:p>
          <a:p>
            <a:pPr indent="0" lvl="0" marL="457200" marR="0" rtl="0" algn="l">
              <a:spcBef>
                <a:spcPts val="0"/>
              </a:spcBef>
              <a:spcAft>
                <a:spcPts val="0"/>
              </a:spcAft>
              <a:buNone/>
            </a:pPr>
            <a:r>
              <a:t/>
            </a:r>
            <a:endParaRPr sz="2000">
              <a:solidFill>
                <a:srgbClr val="0E5F7B"/>
              </a:solidFill>
              <a:latin typeface="Bree Serif"/>
              <a:ea typeface="Bree Serif"/>
              <a:cs typeface="Bree Serif"/>
              <a:sym typeface="Bree Serif"/>
            </a:endParaRPr>
          </a:p>
          <a:p>
            <a:pPr indent="-355600" lvl="0" marL="457200" marR="0" rtl="0" algn="l">
              <a:spcBef>
                <a:spcPts val="0"/>
              </a:spcBef>
              <a:spcAft>
                <a:spcPts val="0"/>
              </a:spcAft>
              <a:buClr>
                <a:srgbClr val="0E5F7B"/>
              </a:buClr>
              <a:buSzPts val="2000"/>
              <a:buFont typeface="Bree Serif"/>
              <a:buChar char="●"/>
            </a:pPr>
            <a:r>
              <a:rPr lang="en" sz="2000">
                <a:solidFill>
                  <a:srgbClr val="0E5F7B"/>
                </a:solidFill>
                <a:latin typeface="Bree Serif"/>
                <a:ea typeface="Bree Serif"/>
                <a:cs typeface="Bree Serif"/>
                <a:sym typeface="Bree Serif"/>
              </a:rPr>
              <a:t>Schools become a Member School of Sanctuary first and work towards achieving the Champion School of Sanctuary award, if they so wish.</a:t>
            </a:r>
            <a:endParaRPr sz="2000">
              <a:solidFill>
                <a:srgbClr val="0E5F7B"/>
              </a:solidFill>
              <a:latin typeface="Bree Serif"/>
              <a:ea typeface="Bree Serif"/>
              <a:cs typeface="Bree Serif"/>
              <a:sym typeface="Bree Serif"/>
            </a:endParaRPr>
          </a:p>
          <a:p>
            <a:pPr indent="0" lvl="0" marL="457200" marR="0" rtl="0" algn="l">
              <a:spcBef>
                <a:spcPts val="0"/>
              </a:spcBef>
              <a:spcAft>
                <a:spcPts val="0"/>
              </a:spcAft>
              <a:buNone/>
            </a:pPr>
            <a:r>
              <a:t/>
            </a:r>
            <a:endParaRPr sz="2000">
              <a:solidFill>
                <a:srgbClr val="0E5F7B"/>
              </a:solidFill>
              <a:latin typeface="Bree Serif"/>
              <a:ea typeface="Bree Serif"/>
              <a:cs typeface="Bree Serif"/>
              <a:sym typeface="Bree Serif"/>
            </a:endParaRPr>
          </a:p>
          <a:p>
            <a:pPr indent="-355600" lvl="0" marL="457200" marR="0" rtl="0" algn="l">
              <a:spcBef>
                <a:spcPts val="0"/>
              </a:spcBef>
              <a:spcAft>
                <a:spcPts val="0"/>
              </a:spcAft>
              <a:buClr>
                <a:srgbClr val="0E5F7B"/>
              </a:buClr>
              <a:buSzPts val="2000"/>
              <a:buFont typeface="Bree Serif"/>
              <a:buChar char="●"/>
            </a:pPr>
            <a:r>
              <a:rPr lang="en" sz="2000">
                <a:solidFill>
                  <a:srgbClr val="0E5F7B"/>
                </a:solidFill>
                <a:latin typeface="Bree Serif"/>
                <a:ea typeface="Bree Serif"/>
                <a:cs typeface="Bree Serif"/>
                <a:sym typeface="Bree Serif"/>
              </a:rPr>
              <a:t>SoSI began in 2019 and, as of Sept 2023, now has 19 Champion Schools and 39 Member Schools throughout Ireland.</a:t>
            </a:r>
            <a:endParaRPr sz="1900">
              <a:solidFill>
                <a:srgbClr val="0E5F7B"/>
              </a:solidFill>
              <a:latin typeface="Bree Serif"/>
              <a:ea typeface="Bree Serif"/>
              <a:cs typeface="Bree Serif"/>
              <a:sym typeface="Bree Serif"/>
            </a:endParaRPr>
          </a:p>
        </p:txBody>
      </p:sp>
      <p:sp>
        <p:nvSpPr>
          <p:cNvPr id="73" name="Google Shape;73;p16"/>
          <p:cNvSpPr txBox="1"/>
          <p:nvPr/>
        </p:nvSpPr>
        <p:spPr>
          <a:xfrm>
            <a:off x="8097982" y="3235789"/>
            <a:ext cx="914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74" name="Google Shape;74;p16"/>
          <p:cNvSpPr txBox="1"/>
          <p:nvPr/>
        </p:nvSpPr>
        <p:spPr>
          <a:xfrm>
            <a:off x="6388430" y="4164299"/>
            <a:ext cx="561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pic>
        <p:nvPicPr>
          <p:cNvPr id="75" name="Google Shape;75;p16"/>
          <p:cNvPicPr preferRelativeResize="0"/>
          <p:nvPr/>
        </p:nvPicPr>
        <p:blipFill>
          <a:blip r:embed="rId3">
            <a:alphaModFix/>
          </a:blip>
          <a:stretch>
            <a:fillRect/>
          </a:stretch>
        </p:blipFill>
        <p:spPr>
          <a:xfrm>
            <a:off x="6881975" y="-76200"/>
            <a:ext cx="2376300" cy="95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nvSpPr>
        <p:spPr>
          <a:xfrm>
            <a:off x="8097982" y="3235789"/>
            <a:ext cx="914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81" name="Google Shape;81;p17"/>
          <p:cNvSpPr txBox="1"/>
          <p:nvPr/>
        </p:nvSpPr>
        <p:spPr>
          <a:xfrm>
            <a:off x="6388430" y="4164299"/>
            <a:ext cx="561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82" name="Google Shape;82;p17"/>
          <p:cNvSpPr txBox="1"/>
          <p:nvPr/>
        </p:nvSpPr>
        <p:spPr>
          <a:xfrm>
            <a:off x="1341600" y="951350"/>
            <a:ext cx="6460800" cy="46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600">
                <a:solidFill>
                  <a:srgbClr val="660033"/>
                </a:solidFill>
                <a:latin typeface="Bree Serif"/>
                <a:ea typeface="Bree Serif"/>
                <a:cs typeface="Bree Serif"/>
                <a:sym typeface="Bree Serif"/>
              </a:rPr>
              <a:t>What</a:t>
            </a:r>
            <a:r>
              <a:rPr lang="en" sz="2600">
                <a:solidFill>
                  <a:srgbClr val="660033"/>
                </a:solidFill>
                <a:latin typeface="Bree Serif"/>
                <a:ea typeface="Bree Serif"/>
                <a:cs typeface="Bree Serif"/>
                <a:sym typeface="Bree Serif"/>
              </a:rPr>
              <a:t> does Sanctuary look like in schools? </a:t>
            </a:r>
            <a:endParaRPr sz="1600">
              <a:latin typeface="Bree Serif"/>
              <a:ea typeface="Bree Serif"/>
              <a:cs typeface="Bree Serif"/>
              <a:sym typeface="Bree Serif"/>
            </a:endParaRPr>
          </a:p>
        </p:txBody>
      </p:sp>
      <p:sp>
        <p:nvSpPr>
          <p:cNvPr id="83" name="Google Shape;83;p17"/>
          <p:cNvSpPr txBox="1"/>
          <p:nvPr/>
        </p:nvSpPr>
        <p:spPr>
          <a:xfrm>
            <a:off x="322350" y="1954375"/>
            <a:ext cx="8499300" cy="31170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15000"/>
              </a:lnSpc>
              <a:spcBef>
                <a:spcPts val="0"/>
              </a:spcBef>
              <a:spcAft>
                <a:spcPts val="0"/>
              </a:spcAft>
              <a:buClr>
                <a:srgbClr val="0E5F7B"/>
              </a:buClr>
              <a:buSzPts val="2000"/>
              <a:buFont typeface="Bree Serif"/>
              <a:buChar char="●"/>
            </a:pPr>
            <a:r>
              <a:rPr lang="en" sz="2000">
                <a:solidFill>
                  <a:srgbClr val="0E5F7B"/>
                </a:solidFill>
                <a:latin typeface="Bree Serif"/>
                <a:ea typeface="Bree Serif"/>
                <a:cs typeface="Bree Serif"/>
                <a:sym typeface="Bree Serif"/>
              </a:rPr>
              <a:t>A visible demonstration and prioritisation of welcome and inclusion for all students and their families</a:t>
            </a:r>
            <a:endParaRPr sz="2000">
              <a:solidFill>
                <a:srgbClr val="0E5F7B"/>
              </a:solidFill>
              <a:latin typeface="Bree Serif"/>
              <a:ea typeface="Bree Serif"/>
              <a:cs typeface="Bree Serif"/>
              <a:sym typeface="Bree Serif"/>
            </a:endParaRPr>
          </a:p>
          <a:p>
            <a:pPr indent="0" lvl="0" marL="457200" marR="0" rtl="0" algn="l">
              <a:lnSpc>
                <a:spcPct val="115000"/>
              </a:lnSpc>
              <a:spcBef>
                <a:spcPts val="0"/>
              </a:spcBef>
              <a:spcAft>
                <a:spcPts val="0"/>
              </a:spcAft>
              <a:buNone/>
            </a:pPr>
            <a:r>
              <a:t/>
            </a:r>
            <a:endParaRPr sz="2000">
              <a:solidFill>
                <a:srgbClr val="0E5F7B"/>
              </a:solidFill>
              <a:latin typeface="Bree Serif"/>
              <a:ea typeface="Bree Serif"/>
              <a:cs typeface="Bree Serif"/>
              <a:sym typeface="Bree Serif"/>
            </a:endParaRPr>
          </a:p>
          <a:p>
            <a:pPr indent="-355600" lvl="0" marL="457200" marR="0" rtl="0" algn="l">
              <a:lnSpc>
                <a:spcPct val="200000"/>
              </a:lnSpc>
              <a:spcBef>
                <a:spcPts val="0"/>
              </a:spcBef>
              <a:spcAft>
                <a:spcPts val="0"/>
              </a:spcAft>
              <a:buClr>
                <a:srgbClr val="0E5F7B"/>
              </a:buClr>
              <a:buSzPts val="2000"/>
              <a:buFont typeface="Bree Serif"/>
              <a:buChar char="●"/>
            </a:pPr>
            <a:r>
              <a:rPr lang="en" sz="2000">
                <a:solidFill>
                  <a:srgbClr val="0E5F7B"/>
                </a:solidFill>
                <a:latin typeface="Bree Serif"/>
                <a:ea typeface="Bree Serif"/>
                <a:cs typeface="Bree Serif"/>
                <a:sym typeface="Bree Serif"/>
              </a:rPr>
              <a:t>A proud celebration of diverse cultures, lifestyles and ethnicities </a:t>
            </a:r>
            <a:endParaRPr sz="1600">
              <a:solidFill>
                <a:srgbClr val="0E5F7B"/>
              </a:solidFill>
              <a:latin typeface="Bree Serif"/>
              <a:ea typeface="Bree Serif"/>
              <a:cs typeface="Bree Serif"/>
              <a:sym typeface="Bree Serif"/>
            </a:endParaRPr>
          </a:p>
          <a:p>
            <a:pPr indent="-355600" lvl="0" marL="457200" marR="0" rtl="0" algn="l">
              <a:lnSpc>
                <a:spcPct val="115000"/>
              </a:lnSpc>
              <a:spcBef>
                <a:spcPts val="0"/>
              </a:spcBef>
              <a:spcAft>
                <a:spcPts val="0"/>
              </a:spcAft>
              <a:buClr>
                <a:srgbClr val="0E5F7B"/>
              </a:buClr>
              <a:buSzPts val="2000"/>
              <a:buFont typeface="Bree Serif"/>
              <a:buChar char="●"/>
            </a:pPr>
            <a:r>
              <a:rPr lang="en" sz="2000">
                <a:solidFill>
                  <a:srgbClr val="0E5F7B"/>
                </a:solidFill>
                <a:latin typeface="Bree Serif"/>
                <a:ea typeface="Bree Serif"/>
                <a:cs typeface="Bree Serif"/>
                <a:sym typeface="Bree Serif"/>
              </a:rPr>
              <a:t>A commitment to share learning in how to better support vulnerable students, to taking action against prejudice and racism and to being proud to stand in solidarity with vulnerable minorities </a:t>
            </a:r>
            <a:endParaRPr sz="2000">
              <a:solidFill>
                <a:srgbClr val="0E5F7B"/>
              </a:solidFill>
              <a:latin typeface="Bree Serif"/>
              <a:ea typeface="Bree Serif"/>
              <a:cs typeface="Bree Serif"/>
              <a:sym typeface="Bree Serif"/>
            </a:endParaRPr>
          </a:p>
          <a:p>
            <a:pPr indent="-114300" lvl="0" marL="215900" marR="0" rtl="0" algn="l">
              <a:spcBef>
                <a:spcPts val="0"/>
              </a:spcBef>
              <a:spcAft>
                <a:spcPts val="0"/>
              </a:spcAft>
              <a:buClr>
                <a:schemeClr val="dk1"/>
              </a:buClr>
              <a:buSzPts val="1500"/>
              <a:buFont typeface="Arial"/>
              <a:buNone/>
            </a:pPr>
            <a:r>
              <a:t/>
            </a:r>
            <a:endParaRPr sz="2000">
              <a:solidFill>
                <a:schemeClr val="dk1"/>
              </a:solidFill>
              <a:latin typeface="Bree Serif"/>
              <a:ea typeface="Bree Serif"/>
              <a:cs typeface="Bree Serif"/>
              <a:sym typeface="Bree Serif"/>
            </a:endParaRPr>
          </a:p>
        </p:txBody>
      </p:sp>
      <p:pic>
        <p:nvPicPr>
          <p:cNvPr id="84" name="Google Shape;84;p17"/>
          <p:cNvPicPr preferRelativeResize="0"/>
          <p:nvPr/>
        </p:nvPicPr>
        <p:blipFill>
          <a:blip r:embed="rId4">
            <a:alphaModFix/>
          </a:blip>
          <a:stretch>
            <a:fillRect/>
          </a:stretch>
        </p:blipFill>
        <p:spPr>
          <a:xfrm>
            <a:off x="6958175" y="-76200"/>
            <a:ext cx="2376300" cy="951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nvSpPr>
        <p:spPr>
          <a:xfrm>
            <a:off x="384450" y="1200075"/>
            <a:ext cx="8375100" cy="3420300"/>
          </a:xfrm>
          <a:prstGeom prst="rect">
            <a:avLst/>
          </a:prstGeom>
          <a:noFill/>
          <a:ln>
            <a:noFill/>
          </a:ln>
        </p:spPr>
        <p:txBody>
          <a:bodyPr anchorCtr="0" anchor="t" bIns="91425" lIns="91425" spcFirstLastPara="1" rIns="91425" wrap="square" tIns="91425">
            <a:noAutofit/>
          </a:bodyPr>
          <a:lstStyle/>
          <a:p>
            <a:pPr indent="-361950" lvl="0" marL="457200" rtl="0" algn="l">
              <a:lnSpc>
                <a:spcPct val="200000"/>
              </a:lnSpc>
              <a:spcBef>
                <a:spcPts val="140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No deadlines; schools start their journey whenever they wish</a:t>
            </a:r>
            <a:endParaRPr sz="2100">
              <a:solidFill>
                <a:srgbClr val="0E5F7B"/>
              </a:solidFill>
              <a:highlight>
                <a:schemeClr val="lt1"/>
              </a:highlight>
              <a:latin typeface="Bree Serif"/>
              <a:ea typeface="Bree Serif"/>
              <a:cs typeface="Bree Serif"/>
              <a:sym typeface="Bree Serif"/>
            </a:endParaRPr>
          </a:p>
          <a:p>
            <a:pPr indent="-361950" lvl="0" marL="457200" rtl="0" algn="l">
              <a:lnSpc>
                <a:spcPct val="200000"/>
              </a:lnSpc>
              <a:spcBef>
                <a:spcPts val="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SoS is not a prescribed programme</a:t>
            </a:r>
            <a:endParaRPr sz="2100">
              <a:solidFill>
                <a:srgbClr val="0E5F7B"/>
              </a:solidFill>
              <a:highlight>
                <a:schemeClr val="lt1"/>
              </a:highlight>
              <a:latin typeface="Bree Serif"/>
              <a:ea typeface="Bree Serif"/>
              <a:cs typeface="Bree Serif"/>
              <a:sym typeface="Bree Serif"/>
            </a:endParaRPr>
          </a:p>
          <a:p>
            <a:pPr indent="-361950" lvl="0" marL="457200" rtl="0" algn="l">
              <a:lnSpc>
                <a:spcPct val="200000"/>
              </a:lnSpc>
              <a:spcBef>
                <a:spcPts val="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Schools curate, plan and direct their own journey, responding to their own student and staff body needs</a:t>
            </a:r>
            <a:endParaRPr sz="2100">
              <a:solidFill>
                <a:srgbClr val="0E5F7B"/>
              </a:solidFill>
              <a:highlight>
                <a:schemeClr val="lt1"/>
              </a:highlight>
              <a:latin typeface="Bree Serif"/>
              <a:ea typeface="Bree Serif"/>
              <a:cs typeface="Bree Serif"/>
              <a:sym typeface="Bree Serif"/>
            </a:endParaRPr>
          </a:p>
          <a:p>
            <a:pPr indent="-361950" lvl="0" marL="457200" rtl="0" algn="l">
              <a:lnSpc>
                <a:spcPct val="200000"/>
              </a:lnSpc>
              <a:spcBef>
                <a:spcPts val="0"/>
              </a:spcBef>
              <a:spcAft>
                <a:spcPts val="0"/>
              </a:spcAft>
              <a:buClr>
                <a:srgbClr val="0E5F7B"/>
              </a:buClr>
              <a:buSzPts val="2100"/>
              <a:buFont typeface="Bree Serif"/>
              <a:buChar char="●"/>
            </a:pPr>
            <a:r>
              <a:rPr lang="en" sz="2100">
                <a:solidFill>
                  <a:srgbClr val="0E5F7B"/>
                </a:solidFill>
                <a:highlight>
                  <a:schemeClr val="lt1"/>
                </a:highlight>
                <a:latin typeface="Bree Serif"/>
                <a:ea typeface="Bree Serif"/>
                <a:cs typeface="Bree Serif"/>
                <a:sym typeface="Bree Serif"/>
              </a:rPr>
              <a:t>No membership fee (</a:t>
            </a:r>
            <a:r>
              <a:rPr i="1" lang="en" sz="2100">
                <a:solidFill>
                  <a:srgbClr val="0E5F7B"/>
                </a:solidFill>
                <a:highlight>
                  <a:schemeClr val="lt1"/>
                </a:highlight>
                <a:latin typeface="Bree Serif"/>
                <a:ea typeface="Bree Serif"/>
                <a:cs typeface="Bree Serif"/>
                <a:sym typeface="Bree Serif"/>
              </a:rPr>
              <a:t>requested donation for monitoring visits)</a:t>
            </a:r>
            <a:endParaRPr i="1" sz="2100">
              <a:solidFill>
                <a:srgbClr val="0E5F7B"/>
              </a:solidFill>
              <a:highlight>
                <a:schemeClr val="lt1"/>
              </a:highlight>
              <a:latin typeface="Bree Serif"/>
              <a:ea typeface="Bree Serif"/>
              <a:cs typeface="Bree Serif"/>
              <a:sym typeface="Bree Serif"/>
            </a:endParaRPr>
          </a:p>
        </p:txBody>
      </p:sp>
      <p:pic>
        <p:nvPicPr>
          <p:cNvPr id="90" name="Google Shape;90;p18"/>
          <p:cNvPicPr preferRelativeResize="0"/>
          <p:nvPr/>
        </p:nvPicPr>
        <p:blipFill>
          <a:blip r:embed="rId3">
            <a:alphaModFix/>
          </a:blip>
          <a:stretch>
            <a:fillRect/>
          </a:stretch>
        </p:blipFill>
        <p:spPr>
          <a:xfrm>
            <a:off x="6958175" y="-76200"/>
            <a:ext cx="2376300" cy="95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4">
            <a:alphaModFix/>
          </a:blip>
          <a:stretch>
            <a:fillRect/>
          </a:stretch>
        </p:blipFill>
        <p:spPr>
          <a:xfrm>
            <a:off x="6958175" y="-76200"/>
            <a:ext cx="2376300" cy="951350"/>
          </a:xfrm>
          <a:prstGeom prst="rect">
            <a:avLst/>
          </a:prstGeom>
          <a:noFill/>
          <a:ln>
            <a:noFill/>
          </a:ln>
        </p:spPr>
      </p:pic>
      <p:sp>
        <p:nvSpPr>
          <p:cNvPr id="96" name="Google Shape;96;p19"/>
          <p:cNvSpPr txBox="1"/>
          <p:nvPr/>
        </p:nvSpPr>
        <p:spPr>
          <a:xfrm>
            <a:off x="2533511" y="875150"/>
            <a:ext cx="4284300" cy="9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2800">
                <a:solidFill>
                  <a:srgbClr val="660033"/>
                </a:solidFill>
                <a:latin typeface="Bree Serif"/>
                <a:ea typeface="Bree Serif"/>
                <a:cs typeface="Bree Serif"/>
                <a:sym typeface="Bree Serif"/>
              </a:rPr>
              <a:t>The Sanctuary Principles </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600"/>
          </a:p>
        </p:txBody>
      </p:sp>
      <p:pic>
        <p:nvPicPr>
          <p:cNvPr id="97" name="Google Shape;97;p19"/>
          <p:cNvPicPr preferRelativeResize="0"/>
          <p:nvPr/>
        </p:nvPicPr>
        <p:blipFill>
          <a:blip r:embed="rId5">
            <a:alphaModFix/>
          </a:blip>
          <a:stretch>
            <a:fillRect/>
          </a:stretch>
        </p:blipFill>
        <p:spPr>
          <a:xfrm>
            <a:off x="817625" y="1841013"/>
            <a:ext cx="2220724" cy="2220724"/>
          </a:xfrm>
          <a:prstGeom prst="rect">
            <a:avLst/>
          </a:prstGeom>
          <a:noFill/>
          <a:ln>
            <a:noFill/>
          </a:ln>
        </p:spPr>
      </p:pic>
      <p:pic>
        <p:nvPicPr>
          <p:cNvPr id="98" name="Google Shape;98;p19"/>
          <p:cNvPicPr preferRelativeResize="0"/>
          <p:nvPr/>
        </p:nvPicPr>
        <p:blipFill>
          <a:blip r:embed="rId6">
            <a:alphaModFix/>
          </a:blip>
          <a:stretch>
            <a:fillRect/>
          </a:stretch>
        </p:blipFill>
        <p:spPr>
          <a:xfrm>
            <a:off x="3565312" y="1842350"/>
            <a:ext cx="2220725" cy="2218043"/>
          </a:xfrm>
          <a:prstGeom prst="rect">
            <a:avLst/>
          </a:prstGeom>
          <a:noFill/>
          <a:ln>
            <a:noFill/>
          </a:ln>
        </p:spPr>
      </p:pic>
      <p:pic>
        <p:nvPicPr>
          <p:cNvPr id="99" name="Google Shape;99;p19"/>
          <p:cNvPicPr preferRelativeResize="0"/>
          <p:nvPr/>
        </p:nvPicPr>
        <p:blipFill>
          <a:blip r:embed="rId7">
            <a:alphaModFix/>
          </a:blip>
          <a:stretch>
            <a:fillRect/>
          </a:stretch>
        </p:blipFill>
        <p:spPr>
          <a:xfrm>
            <a:off x="6308775" y="1845925"/>
            <a:ext cx="2220724" cy="2220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pSp>
        <p:nvGrpSpPr>
          <p:cNvPr id="104" name="Google Shape;104;p20"/>
          <p:cNvGrpSpPr/>
          <p:nvPr/>
        </p:nvGrpSpPr>
        <p:grpSpPr>
          <a:xfrm>
            <a:off x="1683353" y="83626"/>
            <a:ext cx="5990433" cy="5059856"/>
            <a:chOff x="2099923" y="1883"/>
            <a:chExt cx="6203845" cy="6203845"/>
          </a:xfrm>
        </p:grpSpPr>
        <p:sp>
          <p:nvSpPr>
            <p:cNvPr id="105" name="Google Shape;105;p20"/>
            <p:cNvSpPr/>
            <p:nvPr/>
          </p:nvSpPr>
          <p:spPr>
            <a:xfrm>
              <a:off x="2814366" y="716326"/>
              <a:ext cx="4775100" cy="4775100"/>
            </a:xfrm>
            <a:prstGeom prst="blockArc">
              <a:avLst>
                <a:gd fmla="val 10800000" name="adj1"/>
                <a:gd fmla="val 162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 name="Google Shape;106;p20"/>
            <p:cNvSpPr/>
            <p:nvPr/>
          </p:nvSpPr>
          <p:spPr>
            <a:xfrm>
              <a:off x="2814366" y="716326"/>
              <a:ext cx="4775100" cy="4775100"/>
            </a:xfrm>
            <a:prstGeom prst="blockArc">
              <a:avLst>
                <a:gd fmla="val 5400000" name="adj1"/>
                <a:gd fmla="val 108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20"/>
            <p:cNvSpPr/>
            <p:nvPr/>
          </p:nvSpPr>
          <p:spPr>
            <a:xfrm>
              <a:off x="2814366" y="716326"/>
              <a:ext cx="4775100" cy="4775100"/>
            </a:xfrm>
            <a:prstGeom prst="blockArc">
              <a:avLst>
                <a:gd fmla="val 0" name="adj1"/>
                <a:gd fmla="val 540000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 name="Google Shape;108;p20"/>
            <p:cNvSpPr/>
            <p:nvPr/>
          </p:nvSpPr>
          <p:spPr>
            <a:xfrm>
              <a:off x="2814366" y="716326"/>
              <a:ext cx="4775100" cy="4775100"/>
            </a:xfrm>
            <a:prstGeom prst="blockArc">
              <a:avLst>
                <a:gd fmla="val 16200000" name="adj1"/>
                <a:gd fmla="val 0" name="adj2"/>
                <a:gd fmla="val 4643" name="adj3"/>
              </a:avLst>
            </a:prstGeom>
            <a:solidFill>
              <a:srgbClr val="ABBAD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9" name="Google Shape;109;p20"/>
            <p:cNvSpPr txBox="1"/>
            <p:nvPr/>
          </p:nvSpPr>
          <p:spPr>
            <a:xfrm>
              <a:off x="4402494" y="2326190"/>
              <a:ext cx="1555500" cy="1555500"/>
            </a:xfrm>
            <a:prstGeom prst="rect">
              <a:avLst/>
            </a:prstGeom>
            <a:noFill/>
            <a:ln>
              <a:noFill/>
            </a:ln>
          </p:spPr>
          <p:txBody>
            <a:bodyPr anchorCtr="0" anchor="ctr" bIns="46675" lIns="46675" spcFirstLastPara="1" rIns="46675" wrap="square" tIns="46675">
              <a:noAutofit/>
            </a:bodyPr>
            <a:lstStyle/>
            <a:p>
              <a:pPr indent="0" lvl="0" marL="0" marR="0" rtl="0" algn="ctr">
                <a:lnSpc>
                  <a:spcPct val="90000"/>
                </a:lnSpc>
                <a:spcBef>
                  <a:spcPts val="0"/>
                </a:spcBef>
                <a:spcAft>
                  <a:spcPts val="0"/>
                </a:spcAft>
                <a:buClr>
                  <a:schemeClr val="lt1"/>
                </a:buClr>
                <a:buSzPts val="3700"/>
                <a:buFont typeface="Calibri"/>
                <a:buNone/>
              </a:pPr>
              <a:r>
                <a:rPr lang="en" sz="3700">
                  <a:solidFill>
                    <a:schemeClr val="lt1"/>
                  </a:solidFill>
                  <a:latin typeface="Calibri"/>
                  <a:ea typeface="Calibri"/>
                  <a:cs typeface="Calibri"/>
                  <a:sym typeface="Calibri"/>
                </a:rPr>
                <a:t>Learn</a:t>
              </a:r>
              <a:endParaRPr sz="1100"/>
            </a:p>
          </p:txBody>
        </p:sp>
        <p:sp>
          <p:nvSpPr>
            <p:cNvPr id="110" name="Google Shape;110;p20"/>
            <p:cNvSpPr/>
            <p:nvPr/>
          </p:nvSpPr>
          <p:spPr>
            <a:xfrm>
              <a:off x="4432045" y="1883"/>
              <a:ext cx="1539600" cy="1539600"/>
            </a:xfrm>
            <a:prstGeom prst="ellipse">
              <a:avLst/>
            </a:prstGeom>
            <a:solidFill>
              <a:srgbClr val="8B205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20"/>
            <p:cNvSpPr txBox="1"/>
            <p:nvPr/>
          </p:nvSpPr>
          <p:spPr>
            <a:xfrm>
              <a:off x="4657536" y="227374"/>
              <a:ext cx="1088700" cy="10887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Intercultural </a:t>
              </a:r>
              <a:endParaRPr sz="1500"/>
            </a:p>
            <a:p>
              <a:pPr indent="0" lvl="0" marL="0" marR="0" rtl="0" algn="ctr">
                <a:lnSpc>
                  <a:spcPct val="90000"/>
                </a:lnSpc>
                <a:spcBef>
                  <a:spcPts val="400"/>
                </a:spcBef>
                <a:spcAft>
                  <a:spcPts val="0"/>
                </a:spcAft>
                <a:buClr>
                  <a:schemeClr val="lt1"/>
                </a:buClr>
                <a:buSzPts val="1200"/>
                <a:buFont typeface="Calibri"/>
                <a:buNone/>
              </a:pPr>
              <a:r>
                <a:rPr lang="en" sz="1600">
                  <a:solidFill>
                    <a:schemeClr val="lt1"/>
                  </a:solidFill>
                  <a:latin typeface="Calibri"/>
                  <a:ea typeface="Calibri"/>
                  <a:cs typeface="Calibri"/>
                  <a:sym typeface="Calibri"/>
                </a:rPr>
                <a:t>Skills</a:t>
              </a:r>
              <a:endParaRPr sz="1500"/>
            </a:p>
          </p:txBody>
        </p:sp>
        <p:sp>
          <p:nvSpPr>
            <p:cNvPr id="112" name="Google Shape;112;p20"/>
            <p:cNvSpPr/>
            <p:nvPr/>
          </p:nvSpPr>
          <p:spPr>
            <a:xfrm>
              <a:off x="6764168" y="2334005"/>
              <a:ext cx="1539600" cy="1539600"/>
            </a:xfrm>
            <a:prstGeom prst="ellipse">
              <a:avLst/>
            </a:prstGeom>
            <a:solidFill>
              <a:srgbClr val="199FAD"/>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 name="Google Shape;113;p20"/>
            <p:cNvSpPr txBox="1"/>
            <p:nvPr/>
          </p:nvSpPr>
          <p:spPr>
            <a:xfrm>
              <a:off x="6989659" y="2559496"/>
              <a:ext cx="1088700" cy="10887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Racism &amp; Anti-Racism</a:t>
              </a:r>
              <a:endParaRPr sz="1500"/>
            </a:p>
          </p:txBody>
        </p:sp>
        <p:sp>
          <p:nvSpPr>
            <p:cNvPr id="114" name="Google Shape;114;p20"/>
            <p:cNvSpPr/>
            <p:nvPr/>
          </p:nvSpPr>
          <p:spPr>
            <a:xfrm>
              <a:off x="4432046" y="4666128"/>
              <a:ext cx="1539600" cy="1539600"/>
            </a:xfrm>
            <a:prstGeom prst="ellipse">
              <a:avLst/>
            </a:prstGeom>
            <a:solidFill>
              <a:srgbClr val="FFC00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 name="Google Shape;115;p20"/>
            <p:cNvSpPr txBox="1"/>
            <p:nvPr/>
          </p:nvSpPr>
          <p:spPr>
            <a:xfrm>
              <a:off x="4657537" y="4891619"/>
              <a:ext cx="1088700" cy="10887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How to help, </a:t>
              </a:r>
              <a:endParaRPr sz="16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200"/>
                <a:buFont typeface="Calibri"/>
                <a:buNone/>
              </a:pPr>
              <a:r>
                <a:rPr lang="en" sz="1600">
                  <a:solidFill>
                    <a:schemeClr val="lt1"/>
                  </a:solidFill>
                  <a:latin typeface="Calibri"/>
                  <a:ea typeface="Calibri"/>
                  <a:cs typeface="Calibri"/>
                  <a:sym typeface="Calibri"/>
                </a:rPr>
                <a:t>what is needed</a:t>
              </a:r>
              <a:endParaRPr sz="1600">
                <a:solidFill>
                  <a:schemeClr val="lt1"/>
                </a:solidFill>
                <a:latin typeface="Calibri"/>
                <a:ea typeface="Calibri"/>
                <a:cs typeface="Calibri"/>
                <a:sym typeface="Calibri"/>
              </a:endParaRPr>
            </a:p>
          </p:txBody>
        </p:sp>
        <p:sp>
          <p:nvSpPr>
            <p:cNvPr id="116" name="Google Shape;116;p20"/>
            <p:cNvSpPr/>
            <p:nvPr/>
          </p:nvSpPr>
          <p:spPr>
            <a:xfrm>
              <a:off x="2099923" y="2334006"/>
              <a:ext cx="1539600" cy="1539600"/>
            </a:xfrm>
            <a:prstGeom prst="ellipse">
              <a:avLst/>
            </a:prstGeom>
            <a:solidFill>
              <a:srgbClr val="073763"/>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 name="Google Shape;117;p20"/>
            <p:cNvSpPr txBox="1"/>
            <p:nvPr/>
          </p:nvSpPr>
          <p:spPr>
            <a:xfrm>
              <a:off x="2325414" y="2559497"/>
              <a:ext cx="1088700" cy="10887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lang="en" sz="1700">
                  <a:solidFill>
                    <a:schemeClr val="lt1"/>
                  </a:solidFill>
                  <a:latin typeface="Calibri"/>
                  <a:ea typeface="Calibri"/>
                  <a:cs typeface="Calibri"/>
                  <a:sym typeface="Calibri"/>
                </a:rPr>
                <a:t>Migration, </a:t>
              </a:r>
              <a:endParaRPr sz="1600"/>
            </a:p>
            <a:p>
              <a:pPr indent="0" lvl="0" marL="0" marR="0" rtl="0" algn="ctr">
                <a:lnSpc>
                  <a:spcPct val="90000"/>
                </a:lnSpc>
                <a:spcBef>
                  <a:spcPts val="400"/>
                </a:spcBef>
                <a:spcAft>
                  <a:spcPts val="0"/>
                </a:spcAft>
                <a:buClr>
                  <a:schemeClr val="lt1"/>
                </a:buClr>
                <a:buSzPts val="1200"/>
                <a:buFont typeface="Calibri"/>
                <a:buNone/>
              </a:pPr>
              <a:r>
                <a:rPr lang="en" sz="1700">
                  <a:solidFill>
                    <a:schemeClr val="lt1"/>
                  </a:solidFill>
                  <a:latin typeface="Calibri"/>
                  <a:ea typeface="Calibri"/>
                  <a:cs typeface="Calibri"/>
                  <a:sym typeface="Calibri"/>
                </a:rPr>
                <a:t>forced migration</a:t>
              </a:r>
              <a:endParaRPr sz="1600"/>
            </a:p>
          </p:txBody>
        </p:sp>
      </p:grpSp>
      <p:pic>
        <p:nvPicPr>
          <p:cNvPr id="118" name="Google Shape;118;p20"/>
          <p:cNvPicPr preferRelativeResize="0"/>
          <p:nvPr/>
        </p:nvPicPr>
        <p:blipFill>
          <a:blip r:embed="rId3">
            <a:alphaModFix/>
          </a:blip>
          <a:stretch>
            <a:fillRect/>
          </a:stretch>
        </p:blipFill>
        <p:spPr>
          <a:xfrm>
            <a:off x="3364524" y="1527127"/>
            <a:ext cx="2597799" cy="2194099"/>
          </a:xfrm>
          <a:prstGeom prst="rect">
            <a:avLst/>
          </a:prstGeom>
          <a:noFill/>
          <a:ln>
            <a:noFill/>
          </a:ln>
        </p:spPr>
      </p:pic>
      <p:pic>
        <p:nvPicPr>
          <p:cNvPr id="119" name="Google Shape;119;p20"/>
          <p:cNvPicPr preferRelativeResize="0"/>
          <p:nvPr/>
        </p:nvPicPr>
        <p:blipFill>
          <a:blip r:embed="rId4">
            <a:alphaModFix/>
          </a:blip>
          <a:stretch>
            <a:fillRect/>
          </a:stretch>
        </p:blipFill>
        <p:spPr>
          <a:xfrm>
            <a:off x="6958175" y="-76200"/>
            <a:ext cx="2376300" cy="951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1" type="body"/>
          </p:nvPr>
        </p:nvSpPr>
        <p:spPr>
          <a:xfrm>
            <a:off x="1139275" y="1609975"/>
            <a:ext cx="7574700" cy="3262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latin typeface="Bree Serif"/>
                <a:ea typeface="Bree Serif"/>
                <a:cs typeface="Bree Serif"/>
                <a:sym typeface="Bree Serif"/>
              </a:rPr>
              <a:t>Learn the facts about refugees, migrants and people seeking asylum in Ireland and in the </a:t>
            </a:r>
            <a:r>
              <a:rPr lang="en">
                <a:solidFill>
                  <a:srgbClr val="0E5F7B"/>
                </a:solidFill>
                <a:latin typeface="Bree Serif"/>
                <a:ea typeface="Bree Serif"/>
                <a:cs typeface="Bree Serif"/>
                <a:sym typeface="Bree Serif"/>
              </a:rPr>
              <a:t>world</a:t>
            </a:r>
            <a:r>
              <a:rPr lang="en">
                <a:solidFill>
                  <a:srgbClr val="0E5F7B"/>
                </a:solidFill>
                <a:latin typeface="Bree Serif"/>
                <a:ea typeface="Bree Serif"/>
                <a:cs typeface="Bree Serif"/>
                <a:sym typeface="Bree Serif"/>
              </a:rPr>
              <a:t>. Incorporate the </a:t>
            </a:r>
            <a:r>
              <a:rPr lang="en">
                <a:solidFill>
                  <a:srgbClr val="0E5F7B"/>
                </a:solidFill>
                <a:latin typeface="Bree Serif"/>
                <a:ea typeface="Bree Serif"/>
                <a:cs typeface="Bree Serif"/>
                <a:sym typeface="Bree Serif"/>
              </a:rPr>
              <a:t>topics</a:t>
            </a:r>
            <a:r>
              <a:rPr lang="en">
                <a:solidFill>
                  <a:srgbClr val="0E5F7B"/>
                </a:solidFill>
                <a:latin typeface="Bree Serif"/>
                <a:ea typeface="Bree Serif"/>
                <a:cs typeface="Bree Serif"/>
                <a:sym typeface="Bree Serif"/>
              </a:rPr>
              <a:t> of migration and forced displacement into the application of the curriculum in as many ways as possible. </a:t>
            </a:r>
            <a:endParaRPr>
              <a:solidFill>
                <a:srgbClr val="0E5F7B"/>
              </a:solidFill>
              <a:latin typeface="Bree Serif"/>
              <a:ea typeface="Bree Serif"/>
              <a:cs typeface="Bree Serif"/>
              <a:sym typeface="Bree Serif"/>
            </a:endParaRPr>
          </a:p>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latin typeface="Bree Serif"/>
                <a:ea typeface="Bree Serif"/>
                <a:cs typeface="Bree Serif"/>
                <a:sym typeface="Bree Serif"/>
              </a:rPr>
              <a:t>Learn about welcoming newcomer students and their families in an interculturally </a:t>
            </a:r>
            <a:r>
              <a:rPr lang="en">
                <a:solidFill>
                  <a:srgbClr val="0E5F7B"/>
                </a:solidFill>
                <a:latin typeface="Bree Serif"/>
                <a:ea typeface="Bree Serif"/>
                <a:cs typeface="Bree Serif"/>
                <a:sym typeface="Bree Serif"/>
              </a:rPr>
              <a:t>sensitive</a:t>
            </a:r>
            <a:r>
              <a:rPr lang="en">
                <a:solidFill>
                  <a:srgbClr val="0E5F7B"/>
                </a:solidFill>
                <a:latin typeface="Bree Serif"/>
                <a:ea typeface="Bree Serif"/>
                <a:cs typeface="Bree Serif"/>
                <a:sym typeface="Bree Serif"/>
              </a:rPr>
              <a:t> way and how they can be supported to integrate. </a:t>
            </a:r>
            <a:endParaRPr>
              <a:solidFill>
                <a:srgbClr val="0E5F7B"/>
              </a:solidFill>
              <a:latin typeface="Bree Serif"/>
              <a:ea typeface="Bree Serif"/>
              <a:cs typeface="Bree Serif"/>
              <a:sym typeface="Bree Serif"/>
            </a:endParaRPr>
          </a:p>
          <a:p>
            <a:pPr indent="0" lvl="0" marL="457200" rtl="0" algn="l">
              <a:spcBef>
                <a:spcPts val="1400"/>
              </a:spcBef>
              <a:spcAft>
                <a:spcPts val="0"/>
              </a:spcAft>
              <a:buNone/>
            </a:pPr>
            <a:r>
              <a:t/>
            </a:r>
            <a:endParaRPr sz="1250">
              <a:solidFill>
                <a:srgbClr val="0E5F7B"/>
              </a:solidFill>
              <a:highlight>
                <a:srgbClr val="F5F5F5"/>
              </a:highlight>
              <a:latin typeface="Bree Serif"/>
              <a:ea typeface="Bree Serif"/>
              <a:cs typeface="Bree Serif"/>
              <a:sym typeface="Bree Serif"/>
            </a:endParaRPr>
          </a:p>
          <a:p>
            <a:pPr indent="0" lvl="0" marL="457200" rtl="0" algn="l">
              <a:spcBef>
                <a:spcPts val="1400"/>
              </a:spcBef>
              <a:spcAft>
                <a:spcPts val="800"/>
              </a:spcAft>
              <a:buNone/>
            </a:pPr>
            <a:r>
              <a:t/>
            </a:r>
            <a:endParaRPr>
              <a:solidFill>
                <a:srgbClr val="0E5F7B"/>
              </a:solidFill>
              <a:latin typeface="Bree Serif"/>
              <a:ea typeface="Bree Serif"/>
              <a:cs typeface="Bree Serif"/>
              <a:sym typeface="Bree Serif"/>
            </a:endParaRPr>
          </a:p>
        </p:txBody>
      </p:sp>
      <p:pic>
        <p:nvPicPr>
          <p:cNvPr id="125" name="Google Shape;125;p21"/>
          <p:cNvPicPr preferRelativeResize="0"/>
          <p:nvPr/>
        </p:nvPicPr>
        <p:blipFill>
          <a:blip r:embed="rId3">
            <a:alphaModFix/>
          </a:blip>
          <a:stretch>
            <a:fillRect/>
          </a:stretch>
        </p:blipFill>
        <p:spPr>
          <a:xfrm>
            <a:off x="6958175" y="-76200"/>
            <a:ext cx="2376300" cy="951350"/>
          </a:xfrm>
          <a:prstGeom prst="rect">
            <a:avLst/>
          </a:prstGeom>
          <a:noFill/>
          <a:ln>
            <a:noFill/>
          </a:ln>
        </p:spPr>
      </p:pic>
      <p:pic>
        <p:nvPicPr>
          <p:cNvPr id="126" name="Google Shape;126;p21"/>
          <p:cNvPicPr preferRelativeResize="0"/>
          <p:nvPr/>
        </p:nvPicPr>
        <p:blipFill>
          <a:blip r:embed="rId4">
            <a:alphaModFix/>
          </a:blip>
          <a:stretch>
            <a:fillRect/>
          </a:stretch>
        </p:blipFill>
        <p:spPr>
          <a:xfrm>
            <a:off x="0" y="-228600"/>
            <a:ext cx="1981074" cy="1981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1310625" y="1611350"/>
            <a:ext cx="7306800" cy="27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latin typeface="Bree Serif"/>
                <a:ea typeface="Bree Serif"/>
                <a:cs typeface="Bree Serif"/>
                <a:sym typeface="Bree Serif"/>
              </a:rPr>
              <a:t>Learn about racism/anti-racism</a:t>
            </a:r>
            <a:endParaRPr>
              <a:solidFill>
                <a:srgbClr val="0E5F7B"/>
              </a:solidFill>
              <a:latin typeface="Bree Serif"/>
              <a:ea typeface="Bree Serif"/>
              <a:cs typeface="Bree Serif"/>
              <a:sym typeface="Bree Serif"/>
            </a:endParaRPr>
          </a:p>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latin typeface="Bree Serif"/>
                <a:ea typeface="Bree Serif"/>
                <a:cs typeface="Bree Serif"/>
                <a:sym typeface="Bree Serif"/>
              </a:rPr>
              <a:t>Learn about the barriers/challenges that face many ethnic minorities, incl. Irish Travellers. </a:t>
            </a:r>
            <a:endParaRPr>
              <a:solidFill>
                <a:srgbClr val="0E5F7B"/>
              </a:solidFill>
              <a:latin typeface="Bree Serif"/>
              <a:ea typeface="Bree Serif"/>
              <a:cs typeface="Bree Serif"/>
              <a:sym typeface="Bree Serif"/>
            </a:endParaRPr>
          </a:p>
          <a:p>
            <a:pPr indent="-342900" lvl="0" marL="457200" rtl="0" algn="l">
              <a:lnSpc>
                <a:spcPct val="150000"/>
              </a:lnSpc>
              <a:spcBef>
                <a:spcPts val="0"/>
              </a:spcBef>
              <a:spcAft>
                <a:spcPts val="0"/>
              </a:spcAft>
              <a:buClr>
                <a:srgbClr val="0E5F7B"/>
              </a:buClr>
              <a:buSzPts val="1800"/>
              <a:buFont typeface="Bree Serif"/>
              <a:buChar char="●"/>
            </a:pPr>
            <a:r>
              <a:rPr lang="en">
                <a:solidFill>
                  <a:srgbClr val="0E5F7B"/>
                </a:solidFill>
                <a:latin typeface="Bree Serif"/>
                <a:ea typeface="Bree Serif"/>
                <a:cs typeface="Bree Serif"/>
                <a:sym typeface="Bree Serif"/>
              </a:rPr>
              <a:t>Explore stories of displacement- in books, media etc- or have a school visit from a Sanctuary Ambassador (</a:t>
            </a:r>
            <a:r>
              <a:rPr i="1" lang="en">
                <a:solidFill>
                  <a:srgbClr val="0E5F7B"/>
                </a:solidFill>
                <a:latin typeface="Bree Serif"/>
                <a:ea typeface="Bree Serif"/>
                <a:cs typeface="Bree Serif"/>
                <a:sym typeface="Bree Serif"/>
              </a:rPr>
              <a:t>someone with lived experience of seeking sanctuary in Ireland</a:t>
            </a:r>
            <a:r>
              <a:rPr lang="en">
                <a:solidFill>
                  <a:srgbClr val="0E5F7B"/>
                </a:solidFill>
                <a:latin typeface="Bree Serif"/>
                <a:ea typeface="Bree Serif"/>
                <a:cs typeface="Bree Serif"/>
                <a:sym typeface="Bree Serif"/>
              </a:rPr>
              <a:t>)</a:t>
            </a:r>
            <a:endParaRPr>
              <a:solidFill>
                <a:srgbClr val="0E5F7B"/>
              </a:solidFill>
              <a:latin typeface="Bree Serif"/>
              <a:ea typeface="Bree Serif"/>
              <a:cs typeface="Bree Serif"/>
              <a:sym typeface="Bree Serif"/>
            </a:endParaRPr>
          </a:p>
          <a:p>
            <a:pPr indent="0" lvl="0" marL="0" rtl="0" algn="l">
              <a:lnSpc>
                <a:spcPct val="150000"/>
              </a:lnSpc>
              <a:spcBef>
                <a:spcPts val="1200"/>
              </a:spcBef>
              <a:spcAft>
                <a:spcPts val="1200"/>
              </a:spcAft>
              <a:buNone/>
            </a:pPr>
            <a:r>
              <a:t/>
            </a:r>
            <a:endParaRPr sz="1900">
              <a:solidFill>
                <a:srgbClr val="0E5F7B"/>
              </a:solidFill>
              <a:highlight>
                <a:srgbClr val="F5F5F5"/>
              </a:highlight>
              <a:latin typeface="Bree Serif"/>
              <a:ea typeface="Bree Serif"/>
              <a:cs typeface="Bree Serif"/>
              <a:sym typeface="Bree Serif"/>
            </a:endParaRPr>
          </a:p>
        </p:txBody>
      </p:sp>
      <p:pic>
        <p:nvPicPr>
          <p:cNvPr id="132" name="Google Shape;132;p22"/>
          <p:cNvPicPr preferRelativeResize="0"/>
          <p:nvPr/>
        </p:nvPicPr>
        <p:blipFill>
          <a:blip r:embed="rId3">
            <a:alphaModFix/>
          </a:blip>
          <a:stretch>
            <a:fillRect/>
          </a:stretch>
        </p:blipFill>
        <p:spPr>
          <a:xfrm>
            <a:off x="6958175" y="-76200"/>
            <a:ext cx="2376300" cy="951350"/>
          </a:xfrm>
          <a:prstGeom prst="rect">
            <a:avLst/>
          </a:prstGeom>
          <a:noFill/>
          <a:ln>
            <a:noFill/>
          </a:ln>
        </p:spPr>
      </p:pic>
      <p:pic>
        <p:nvPicPr>
          <p:cNvPr id="133" name="Google Shape;133;p22"/>
          <p:cNvPicPr preferRelativeResize="0"/>
          <p:nvPr/>
        </p:nvPicPr>
        <p:blipFill>
          <a:blip r:embed="rId4">
            <a:alphaModFix/>
          </a:blip>
          <a:stretch>
            <a:fillRect/>
          </a:stretch>
        </p:blipFill>
        <p:spPr>
          <a:xfrm>
            <a:off x="0" y="-228600"/>
            <a:ext cx="1981074" cy="1981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